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2"/>
  </p:notesMasterIdLst>
  <p:sldIdLst>
    <p:sldId id="608" r:id="rId2"/>
    <p:sldId id="618" r:id="rId3"/>
    <p:sldId id="560" r:id="rId4"/>
    <p:sldId id="661" r:id="rId5"/>
    <p:sldId id="662" r:id="rId6"/>
    <p:sldId id="663" r:id="rId7"/>
    <p:sldId id="664" r:id="rId8"/>
    <p:sldId id="665" r:id="rId9"/>
    <p:sldId id="666" r:id="rId10"/>
    <p:sldId id="677" r:id="rId11"/>
    <p:sldId id="667" r:id="rId12"/>
    <p:sldId id="668" r:id="rId13"/>
    <p:sldId id="669" r:id="rId14"/>
    <p:sldId id="670" r:id="rId15"/>
    <p:sldId id="671" r:id="rId16"/>
    <p:sldId id="672" r:id="rId17"/>
    <p:sldId id="673" r:id="rId18"/>
    <p:sldId id="674" r:id="rId19"/>
    <p:sldId id="675" r:id="rId20"/>
    <p:sldId id="676" r:id="rId21"/>
    <p:sldId id="745" r:id="rId22"/>
    <p:sldId id="678" r:id="rId23"/>
    <p:sldId id="679" r:id="rId24"/>
    <p:sldId id="680" r:id="rId25"/>
    <p:sldId id="681" r:id="rId26"/>
    <p:sldId id="682" r:id="rId27"/>
    <p:sldId id="683" r:id="rId28"/>
    <p:sldId id="684" r:id="rId29"/>
    <p:sldId id="685" r:id="rId30"/>
    <p:sldId id="686" r:id="rId31"/>
    <p:sldId id="687" r:id="rId32"/>
    <p:sldId id="690" r:id="rId33"/>
    <p:sldId id="688" r:id="rId34"/>
    <p:sldId id="689" r:id="rId35"/>
    <p:sldId id="691" r:id="rId36"/>
    <p:sldId id="692" r:id="rId37"/>
    <p:sldId id="693" r:id="rId38"/>
    <p:sldId id="694" r:id="rId39"/>
    <p:sldId id="695" r:id="rId40"/>
    <p:sldId id="696" r:id="rId41"/>
    <p:sldId id="697" r:id="rId42"/>
    <p:sldId id="698" r:id="rId43"/>
    <p:sldId id="699" r:id="rId44"/>
    <p:sldId id="700" r:id="rId45"/>
    <p:sldId id="701" r:id="rId46"/>
    <p:sldId id="702" r:id="rId47"/>
    <p:sldId id="703" r:id="rId48"/>
    <p:sldId id="704" r:id="rId49"/>
    <p:sldId id="705" r:id="rId50"/>
    <p:sldId id="706" r:id="rId51"/>
    <p:sldId id="707" r:id="rId52"/>
    <p:sldId id="708" r:id="rId53"/>
    <p:sldId id="709" r:id="rId54"/>
    <p:sldId id="710" r:id="rId55"/>
    <p:sldId id="711" r:id="rId56"/>
    <p:sldId id="712" r:id="rId57"/>
    <p:sldId id="713" r:id="rId58"/>
    <p:sldId id="714" r:id="rId59"/>
    <p:sldId id="715" r:id="rId60"/>
    <p:sldId id="716" r:id="rId61"/>
    <p:sldId id="717" r:id="rId62"/>
    <p:sldId id="718" r:id="rId63"/>
    <p:sldId id="719" r:id="rId64"/>
    <p:sldId id="720" r:id="rId65"/>
    <p:sldId id="721" r:id="rId66"/>
    <p:sldId id="722" r:id="rId67"/>
    <p:sldId id="723" r:id="rId68"/>
    <p:sldId id="724" r:id="rId69"/>
    <p:sldId id="725" r:id="rId70"/>
    <p:sldId id="726" r:id="rId71"/>
    <p:sldId id="727" r:id="rId72"/>
    <p:sldId id="728" r:id="rId73"/>
    <p:sldId id="729" r:id="rId74"/>
    <p:sldId id="730" r:id="rId75"/>
    <p:sldId id="731" r:id="rId76"/>
    <p:sldId id="732" r:id="rId77"/>
    <p:sldId id="733" r:id="rId78"/>
    <p:sldId id="734" r:id="rId79"/>
    <p:sldId id="735" r:id="rId80"/>
    <p:sldId id="736" r:id="rId81"/>
    <p:sldId id="737" r:id="rId82"/>
    <p:sldId id="738" r:id="rId83"/>
    <p:sldId id="739" r:id="rId84"/>
    <p:sldId id="740" r:id="rId85"/>
    <p:sldId id="741" r:id="rId86"/>
    <p:sldId id="660" r:id="rId87"/>
    <p:sldId id="742" r:id="rId88"/>
    <p:sldId id="743" r:id="rId89"/>
    <p:sldId id="744" r:id="rId90"/>
    <p:sldId id="559" r:id="rId91"/>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00FF"/>
    <a:srgbClr val="1A1A9E"/>
    <a:srgbClr val="00FF00"/>
    <a:srgbClr val="008EE3"/>
    <a:srgbClr val="0091EA"/>
    <a:srgbClr val="5E7CBB"/>
    <a:srgbClr val="4149B5"/>
    <a:srgbClr val="0066FF"/>
    <a:srgbClr val="00A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0"/>
    <p:restoredTop sz="96242"/>
  </p:normalViewPr>
  <p:slideViewPr>
    <p:cSldViewPr snapToGrid="0" snapToObjects="1">
      <p:cViewPr varScale="1">
        <p:scale>
          <a:sx n="132" d="100"/>
          <a:sy n="132" d="100"/>
        </p:scale>
        <p:origin x="336" y="168"/>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docChgLst>
    <pc:chgData name="QiuTian" userId="d059b521-ee81-481f-be34-ac8650352dd5" providerId="ADAL" clId="{DAC40B7E-8334-7142-9747-8D4ED8432B68}"/>
    <pc:docChg chg="addSld delSld modSld">
      <pc:chgData name="QiuTian" userId="d059b521-ee81-481f-be34-ac8650352dd5" providerId="ADAL" clId="{DAC40B7E-8334-7142-9747-8D4ED8432B68}" dt="2023-02-28T02:51:47.385" v="26" actId="14826"/>
      <pc:docMkLst>
        <pc:docMk/>
      </pc:docMkLst>
      <pc:sldChg chg="modSp">
        <pc:chgData name="QiuTian" userId="d059b521-ee81-481f-be34-ac8650352dd5" providerId="ADAL" clId="{DAC40B7E-8334-7142-9747-8D4ED8432B68}" dt="2023-02-28T02:48:12.419" v="18" actId="14826"/>
        <pc:sldMkLst>
          <pc:docMk/>
          <pc:sldMk cId="1022789399" sldId="560"/>
        </pc:sldMkLst>
        <pc:picChg chg="mod">
          <ac:chgData name="QiuTian" userId="d059b521-ee81-481f-be34-ac8650352dd5" providerId="ADAL" clId="{DAC40B7E-8334-7142-9747-8D4ED8432B68}" dt="2023-02-28T02:48:12.419" v="18" actId="14826"/>
          <ac:picMkLst>
            <pc:docMk/>
            <pc:sldMk cId="1022789399" sldId="560"/>
            <ac:picMk id="3" creationId="{54B26363-90C5-C548-86AA-60D5FBEB5773}"/>
          </ac:picMkLst>
        </pc:picChg>
      </pc:sldChg>
      <pc:sldChg chg="modSp mod">
        <pc:chgData name="QiuTian" userId="d059b521-ee81-481f-be34-ac8650352dd5" providerId="ADAL" clId="{DAC40B7E-8334-7142-9747-8D4ED8432B68}" dt="2023-02-13T17:08:08.631" v="1" actId="20577"/>
        <pc:sldMkLst>
          <pc:docMk/>
          <pc:sldMk cId="393732159" sldId="608"/>
        </pc:sldMkLst>
        <pc:spChg chg="mod">
          <ac:chgData name="QiuTian" userId="d059b521-ee81-481f-be34-ac8650352dd5" providerId="ADAL" clId="{DAC40B7E-8334-7142-9747-8D4ED8432B68}" dt="2023-02-13T17:08:08.631" v="1" actId="20577"/>
          <ac:spMkLst>
            <pc:docMk/>
            <pc:sldMk cId="393732159" sldId="608"/>
            <ac:spMk id="319" creationId="{C94E1060-543F-8046-9EF7-6288E5400261}"/>
          </ac:spMkLst>
        </pc:spChg>
      </pc:sldChg>
      <pc:sldChg chg="modSp">
        <pc:chgData name="QiuTian" userId="d059b521-ee81-481f-be34-ac8650352dd5" providerId="ADAL" clId="{DAC40B7E-8334-7142-9747-8D4ED8432B68}" dt="2023-02-28T02:47:01.982" v="17" actId="14826"/>
        <pc:sldMkLst>
          <pc:docMk/>
          <pc:sldMk cId="550797487" sldId="666"/>
        </pc:sldMkLst>
        <pc:picChg chg="mod">
          <ac:chgData name="QiuTian" userId="d059b521-ee81-481f-be34-ac8650352dd5" providerId="ADAL" clId="{DAC40B7E-8334-7142-9747-8D4ED8432B68}" dt="2023-02-28T02:47:01.982" v="17" actId="14826"/>
          <ac:picMkLst>
            <pc:docMk/>
            <pc:sldMk cId="550797487" sldId="666"/>
            <ac:picMk id="6" creationId="{FF84159F-245E-1D4E-8BFE-B8496B28EFA1}"/>
          </ac:picMkLst>
        </pc:picChg>
      </pc:sldChg>
      <pc:sldChg chg="modSp">
        <pc:chgData name="QiuTian" userId="d059b521-ee81-481f-be34-ac8650352dd5" providerId="ADAL" clId="{DAC40B7E-8334-7142-9747-8D4ED8432B68}" dt="2023-02-28T02:46:03.644" v="14" actId="14826"/>
        <pc:sldMkLst>
          <pc:docMk/>
          <pc:sldMk cId="2087110917" sldId="708"/>
        </pc:sldMkLst>
        <pc:picChg chg="mod">
          <ac:chgData name="QiuTian" userId="d059b521-ee81-481f-be34-ac8650352dd5" providerId="ADAL" clId="{DAC40B7E-8334-7142-9747-8D4ED8432B68}" dt="2023-02-28T02:45:41.202" v="13" actId="14826"/>
          <ac:picMkLst>
            <pc:docMk/>
            <pc:sldMk cId="2087110917" sldId="708"/>
            <ac:picMk id="8" creationId="{7547D7B4-D4C2-9647-9EA9-69DCF04CA932}"/>
          </ac:picMkLst>
        </pc:picChg>
        <pc:picChg chg="mod">
          <ac:chgData name="QiuTian" userId="d059b521-ee81-481f-be34-ac8650352dd5" providerId="ADAL" clId="{DAC40B7E-8334-7142-9747-8D4ED8432B68}" dt="2023-02-28T02:46:03.644" v="14" actId="14826"/>
          <ac:picMkLst>
            <pc:docMk/>
            <pc:sldMk cId="2087110917" sldId="708"/>
            <ac:picMk id="11" creationId="{434ADB3C-92F0-5C46-AC57-29F1148873E3}"/>
          </ac:picMkLst>
        </pc:picChg>
      </pc:sldChg>
      <pc:sldChg chg="modSp">
        <pc:chgData name="QiuTian" userId="d059b521-ee81-481f-be34-ac8650352dd5" providerId="ADAL" clId="{DAC40B7E-8334-7142-9747-8D4ED8432B68}" dt="2023-02-28T02:45:05.491" v="12" actId="14826"/>
        <pc:sldMkLst>
          <pc:docMk/>
          <pc:sldMk cId="442527993" sldId="709"/>
        </pc:sldMkLst>
        <pc:picChg chg="mod">
          <ac:chgData name="QiuTian" userId="d059b521-ee81-481f-be34-ac8650352dd5" providerId="ADAL" clId="{DAC40B7E-8334-7142-9747-8D4ED8432B68}" dt="2023-02-28T02:45:05.491" v="12" actId="14826"/>
          <ac:picMkLst>
            <pc:docMk/>
            <pc:sldMk cId="442527993" sldId="709"/>
            <ac:picMk id="13" creationId="{E2D78441-D95E-9147-BE1B-13B0406173B2}"/>
          </ac:picMkLst>
        </pc:picChg>
      </pc:sldChg>
      <pc:sldChg chg="modSp">
        <pc:chgData name="QiuTian" userId="d059b521-ee81-481f-be34-ac8650352dd5" providerId="ADAL" clId="{DAC40B7E-8334-7142-9747-8D4ED8432B68}" dt="2023-02-28T02:51:47.385" v="26" actId="14826"/>
        <pc:sldMkLst>
          <pc:docMk/>
          <pc:sldMk cId="2229563062" sldId="728"/>
        </pc:sldMkLst>
        <pc:picChg chg="mod">
          <ac:chgData name="QiuTian" userId="d059b521-ee81-481f-be34-ac8650352dd5" providerId="ADAL" clId="{DAC40B7E-8334-7142-9747-8D4ED8432B68}" dt="2023-02-28T02:51:47.385" v="26" actId="14826"/>
          <ac:picMkLst>
            <pc:docMk/>
            <pc:sldMk cId="2229563062" sldId="728"/>
            <ac:picMk id="6" creationId="{8B0436E7-AEA7-583E-01F6-FD24C1006560}"/>
          </ac:picMkLst>
        </pc:picChg>
      </pc:sldChg>
      <pc:sldChg chg="modSp">
        <pc:chgData name="QiuTian" userId="d059b521-ee81-481f-be34-ac8650352dd5" providerId="ADAL" clId="{DAC40B7E-8334-7142-9747-8D4ED8432B68}" dt="2023-02-28T02:51:38.838" v="25" actId="14826"/>
        <pc:sldMkLst>
          <pc:docMk/>
          <pc:sldMk cId="1039815081" sldId="729"/>
        </pc:sldMkLst>
        <pc:picChg chg="mod">
          <ac:chgData name="QiuTian" userId="d059b521-ee81-481f-be34-ac8650352dd5" providerId="ADAL" clId="{DAC40B7E-8334-7142-9747-8D4ED8432B68}" dt="2023-02-28T02:51:38.838" v="25" actId="14826"/>
          <ac:picMkLst>
            <pc:docMk/>
            <pc:sldMk cId="1039815081" sldId="729"/>
            <ac:picMk id="8" creationId="{95562109-C269-DB12-1EAF-25937EC87FE0}"/>
          </ac:picMkLst>
        </pc:picChg>
      </pc:sldChg>
      <pc:sldChg chg="modSp">
        <pc:chgData name="QiuTian" userId="d059b521-ee81-481f-be34-ac8650352dd5" providerId="ADAL" clId="{DAC40B7E-8334-7142-9747-8D4ED8432B68}" dt="2023-02-28T02:51:07.090" v="24" actId="14826"/>
        <pc:sldMkLst>
          <pc:docMk/>
          <pc:sldMk cId="1520937532" sldId="730"/>
        </pc:sldMkLst>
        <pc:picChg chg="mod">
          <ac:chgData name="QiuTian" userId="d059b521-ee81-481f-be34-ac8650352dd5" providerId="ADAL" clId="{DAC40B7E-8334-7142-9747-8D4ED8432B68}" dt="2023-02-28T02:51:07.090" v="24" actId="14826"/>
          <ac:picMkLst>
            <pc:docMk/>
            <pc:sldMk cId="1520937532" sldId="730"/>
            <ac:picMk id="12" creationId="{E24D7F48-F733-4A75-1EC6-716F97C56D73}"/>
          </ac:picMkLst>
        </pc:picChg>
      </pc:sldChg>
      <pc:sldChg chg="modSp">
        <pc:chgData name="QiuTian" userId="d059b521-ee81-481f-be34-ac8650352dd5" providerId="ADAL" clId="{DAC40B7E-8334-7142-9747-8D4ED8432B68}" dt="2023-02-28T02:50:57.285" v="23" actId="14826"/>
        <pc:sldMkLst>
          <pc:docMk/>
          <pc:sldMk cId="666847469" sldId="731"/>
        </pc:sldMkLst>
        <pc:picChg chg="mod">
          <ac:chgData name="QiuTian" userId="d059b521-ee81-481f-be34-ac8650352dd5" providerId="ADAL" clId="{DAC40B7E-8334-7142-9747-8D4ED8432B68}" dt="2023-02-28T02:50:57.285" v="23" actId="14826"/>
          <ac:picMkLst>
            <pc:docMk/>
            <pc:sldMk cId="666847469" sldId="731"/>
            <ac:picMk id="12" creationId="{E24D7F48-F733-4A75-1EC6-716F97C56D73}"/>
          </ac:picMkLst>
        </pc:picChg>
      </pc:sldChg>
      <pc:sldChg chg="modSp">
        <pc:chgData name="QiuTian" userId="d059b521-ee81-481f-be34-ac8650352dd5" providerId="ADAL" clId="{DAC40B7E-8334-7142-9747-8D4ED8432B68}" dt="2023-02-28T02:50:12.690" v="22" actId="14826"/>
        <pc:sldMkLst>
          <pc:docMk/>
          <pc:sldMk cId="1088839934" sldId="735"/>
        </pc:sldMkLst>
        <pc:picChg chg="mod">
          <ac:chgData name="QiuTian" userId="d059b521-ee81-481f-be34-ac8650352dd5" providerId="ADAL" clId="{DAC40B7E-8334-7142-9747-8D4ED8432B68}" dt="2023-02-28T02:50:12.690" v="22" actId="14826"/>
          <ac:picMkLst>
            <pc:docMk/>
            <pc:sldMk cId="1088839934" sldId="735"/>
            <ac:picMk id="13" creationId="{9881E8FF-A1CF-E518-E64A-BEB43B0B48DC}"/>
          </ac:picMkLst>
        </pc:picChg>
      </pc:sldChg>
      <pc:sldChg chg="modSp">
        <pc:chgData name="QiuTian" userId="d059b521-ee81-481f-be34-ac8650352dd5" providerId="ADAL" clId="{DAC40B7E-8334-7142-9747-8D4ED8432B68}" dt="2023-02-28T02:49:48.361" v="21" actId="14826"/>
        <pc:sldMkLst>
          <pc:docMk/>
          <pc:sldMk cId="480407590" sldId="736"/>
        </pc:sldMkLst>
        <pc:picChg chg="mod">
          <ac:chgData name="QiuTian" userId="d059b521-ee81-481f-be34-ac8650352dd5" providerId="ADAL" clId="{DAC40B7E-8334-7142-9747-8D4ED8432B68}" dt="2023-02-28T02:49:48.361" v="21" actId="14826"/>
          <ac:picMkLst>
            <pc:docMk/>
            <pc:sldMk cId="480407590" sldId="736"/>
            <ac:picMk id="13" creationId="{9881E8FF-A1CF-E518-E64A-BEB43B0B48DC}"/>
          </ac:picMkLst>
        </pc:picChg>
      </pc:sldChg>
      <pc:sldChg chg="modSp">
        <pc:chgData name="QiuTian" userId="d059b521-ee81-481f-be34-ac8650352dd5" providerId="ADAL" clId="{DAC40B7E-8334-7142-9747-8D4ED8432B68}" dt="2023-02-28T02:49:03.760" v="20" actId="14826"/>
        <pc:sldMkLst>
          <pc:docMk/>
          <pc:sldMk cId="612893253" sldId="737"/>
        </pc:sldMkLst>
        <pc:picChg chg="mod">
          <ac:chgData name="QiuTian" userId="d059b521-ee81-481f-be34-ac8650352dd5" providerId="ADAL" clId="{DAC40B7E-8334-7142-9747-8D4ED8432B68}" dt="2023-02-28T02:49:03.760" v="20" actId="14826"/>
          <ac:picMkLst>
            <pc:docMk/>
            <pc:sldMk cId="612893253" sldId="737"/>
            <ac:picMk id="3" creationId="{2CF7F2B5-C114-699D-5D32-4B0AC81A6D5E}"/>
          </ac:picMkLst>
        </pc:picChg>
      </pc:sldChg>
      <pc:sldChg chg="modSp">
        <pc:chgData name="QiuTian" userId="d059b521-ee81-481f-be34-ac8650352dd5" providerId="ADAL" clId="{DAC40B7E-8334-7142-9747-8D4ED8432B68}" dt="2023-02-28T02:48:54.211" v="19" actId="14826"/>
        <pc:sldMkLst>
          <pc:docMk/>
          <pc:sldMk cId="1326184632" sldId="738"/>
        </pc:sldMkLst>
        <pc:picChg chg="mod">
          <ac:chgData name="QiuTian" userId="d059b521-ee81-481f-be34-ac8650352dd5" providerId="ADAL" clId="{DAC40B7E-8334-7142-9747-8D4ED8432B68}" dt="2023-02-28T02:48:54.211" v="19" actId="14826"/>
          <ac:picMkLst>
            <pc:docMk/>
            <pc:sldMk cId="1326184632" sldId="738"/>
            <ac:picMk id="3" creationId="{2CF7F2B5-C114-699D-5D32-4B0AC81A6D5E}"/>
          </ac:picMkLst>
        </pc:picChg>
      </pc:sldChg>
      <pc:sldChg chg="modSp mod">
        <pc:chgData name="QiuTian" userId="d059b521-ee81-481f-be34-ac8650352dd5" providerId="ADAL" clId="{DAC40B7E-8334-7142-9747-8D4ED8432B68}" dt="2023-02-28T02:40:09.213" v="11" actId="20577"/>
        <pc:sldMkLst>
          <pc:docMk/>
          <pc:sldMk cId="2700256617" sldId="744"/>
        </pc:sldMkLst>
        <pc:spChg chg="mod">
          <ac:chgData name="QiuTian" userId="d059b521-ee81-481f-be34-ac8650352dd5" providerId="ADAL" clId="{DAC40B7E-8334-7142-9747-8D4ED8432B68}" dt="2023-02-28T02:40:09.213" v="11" actId="20577"/>
          <ac:spMkLst>
            <pc:docMk/>
            <pc:sldMk cId="2700256617" sldId="744"/>
            <ac:spMk id="8" creationId="{29AB28D2-CDA8-2033-3D77-E020792BB5E7}"/>
          </ac:spMkLst>
        </pc:spChg>
      </pc:sldChg>
      <pc:sldChg chg="add del">
        <pc:chgData name="QiuTian" userId="d059b521-ee81-481f-be34-ac8650352dd5" providerId="ADAL" clId="{DAC40B7E-8334-7142-9747-8D4ED8432B68}" dt="2023-02-28T02:46:20.556" v="16"/>
        <pc:sldMkLst>
          <pc:docMk/>
          <pc:sldMk cId="2045912170" sldId="746"/>
        </pc:sldMkLst>
      </pc:sldChg>
    </pc:docChg>
  </pc:docChgLst>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2024/3/3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/90</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3.png"/><Relationship Id="rId21" Type="http://schemas.openxmlformats.org/officeDocument/2006/relationships/image" Target="../media/image129.png"/><Relationship Id="rId7" Type="http://schemas.openxmlformats.org/officeDocument/2006/relationships/image" Target="../media/image98.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2.png"/><Relationship Id="rId16" Type="http://schemas.openxmlformats.org/officeDocument/2006/relationships/image" Target="../media/image125.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94.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0.png"/></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3.png"/><Relationship Id="rId21" Type="http://schemas.openxmlformats.org/officeDocument/2006/relationships/image" Target="../media/image129.png"/><Relationship Id="rId7" Type="http://schemas.openxmlformats.org/officeDocument/2006/relationships/image" Target="../media/image98.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2.png"/><Relationship Id="rId16" Type="http://schemas.openxmlformats.org/officeDocument/2006/relationships/image" Target="../media/image125.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94.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3.png"/><Relationship Id="rId9" Type="http://schemas.openxmlformats.org/officeDocument/2006/relationships/image" Target="../media/image137.png"/><Relationship Id="rId14" Type="http://schemas.openxmlformats.org/officeDocument/2006/relationships/image" Target="../media/image1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6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2.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1.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0.png"/><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4.png"/><Relationship Id="rId9" Type="http://schemas.openxmlformats.org/officeDocument/2006/relationships/image" Target="../media/image164.png"/><Relationship Id="rId14" Type="http://schemas.openxmlformats.org/officeDocument/2006/relationships/image" Target="../media/image1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04.png"/><Relationship Id="rId4" Type="http://schemas.openxmlformats.org/officeDocument/2006/relationships/image" Target="../media/image203.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9.jpg"/></Relationships>
</file>

<file path=ppt/slides/_rels/slide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1857624"/>
          </a:xfrm>
          <a:prstGeom prst="rect">
            <a:avLst/>
          </a:prstGeom>
          <a:noFill/>
        </p:spPr>
        <p:txBody>
          <a:bodyPr wrap="square" rtlCol="0">
            <a:spAutoFit/>
          </a:bodyPr>
          <a:lstStyle/>
          <a:p>
            <a:pPr algn="ctr">
              <a:lnSpc>
                <a:spcPct val="150000"/>
              </a:lnSpc>
            </a:pPr>
            <a:r>
              <a:rPr kumimoji="1" lang="en-US" altLang="zh-CN" sz="4000" b="1" dirty="0">
                <a:latin typeface="Songti SC" panose="02010600040101010101" pitchFamily="2" charset="-122"/>
                <a:ea typeface="Songti SC" panose="02010600040101010101" pitchFamily="2" charset="-122"/>
                <a:cs typeface="Arial" panose="020B0604020202020204" pitchFamily="34" charset="0"/>
              </a:rPr>
              <a:t>《</a:t>
            </a:r>
            <a:r>
              <a:rPr kumimoji="1" lang="zh-CN" altLang="en-US" sz="4000" b="1" dirty="0">
                <a:latin typeface="Songti SC" panose="02010600040101010101" pitchFamily="2" charset="-122"/>
                <a:ea typeface="Songti SC" panose="02010600040101010101" pitchFamily="2" charset="-122"/>
                <a:cs typeface="Arial" panose="020B0604020202020204" pitchFamily="34" charset="0"/>
              </a:rPr>
              <a:t>数字电路与微机系统</a:t>
            </a:r>
            <a:r>
              <a:rPr kumimoji="1" lang="en-US" altLang="zh-CN" sz="4000" b="1" dirty="0">
                <a:latin typeface="Songti SC" panose="02010600040101010101" pitchFamily="2" charset="-122"/>
                <a:ea typeface="Songti SC" panose="02010600040101010101" pitchFamily="2" charset="-122"/>
                <a:cs typeface="Arial" panose="020B0604020202020204" pitchFamily="34" charset="0"/>
              </a:rPr>
              <a:t>》</a:t>
            </a:r>
          </a:p>
          <a:p>
            <a:pPr algn="ctr">
              <a:lnSpc>
                <a:spcPct val="150000"/>
              </a:lnSpc>
            </a:pPr>
            <a:r>
              <a:rPr kumimoji="1" lang="en-US" altLang="zh-CN" sz="4000" dirty="0">
                <a:latin typeface="Songti SC" panose="02010600040101010101" pitchFamily="2" charset="-122"/>
                <a:ea typeface="Songti SC" panose="02010600040101010101" pitchFamily="2" charset="-122"/>
              </a:rPr>
              <a:t>《</a:t>
            </a:r>
            <a:r>
              <a:rPr kumimoji="1" lang="zh-CN" altLang="en-US" sz="4000" dirty="0">
                <a:latin typeface="Songti SC" panose="02010600040101010101" pitchFamily="2" charset="-122"/>
                <a:ea typeface="Songti SC" panose="02010600040101010101" pitchFamily="2" charset="-122"/>
              </a:rPr>
              <a:t>数字电路</a:t>
            </a:r>
            <a:r>
              <a:rPr kumimoji="1" lang="en-US" altLang="zh-CN" sz="4000" dirty="0">
                <a:latin typeface="Songti SC" panose="02010600040101010101" pitchFamily="2" charset="-122"/>
                <a:ea typeface="Songti SC" panose="02010600040101010101" pitchFamily="2" charset="-122"/>
              </a:rPr>
              <a:t>》</a:t>
            </a:r>
            <a:r>
              <a:rPr kumimoji="1" lang="zh-CN" altLang="en-US" sz="4000" dirty="0">
                <a:latin typeface="Songti SC" panose="02010600040101010101" pitchFamily="2" charset="-122"/>
                <a:ea typeface="Songti SC" panose="02010600040101010101" pitchFamily="2" charset="-122"/>
              </a:rPr>
              <a:t>部分</a:t>
            </a:r>
            <a:endParaRPr kumimoji="1" lang="en-US" altLang="zh-CN" sz="4000" b="1" dirty="0">
              <a:latin typeface="Songti SC" panose="02010600040101010101" pitchFamily="2" charset="-122"/>
              <a:ea typeface="Songti SC" panose="02010600040101010101" pitchFamily="2" charset="-122"/>
              <a:cs typeface="Arial" panose="020B0604020202020204" pitchFamily="34" charset="0"/>
            </a:endParaRP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王志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64C9B38D-1439-7841-1366-BF7C056383C5}"/>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latin typeface="Myriad Pro" panose="020B0503030403020204" pitchFamily="34" charset="0"/>
                <a:ea typeface="Songti SC" panose="02010600040101010101" pitchFamily="2" charset="-122"/>
              </a:rPr>
              <a:t>逻辑代数的基本概念、公式和定理</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公式和定理</a:t>
            </a:r>
            <a:endParaRPr kumimoji="1" lang="en-US" altLang="zh-CN" sz="2400" dirty="0">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69196C1D-26DD-DC89-6FD7-70B57B7B9BDE}"/>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/90</a:t>
            </a:r>
            <a:endParaRPr kumimoji="1" lang="zh-CN" altLang="en-US" dirty="0"/>
          </a:p>
        </p:txBody>
      </p:sp>
    </p:spTree>
    <p:extLst>
      <p:ext uri="{BB962C8B-B14F-4D97-AF65-F5344CB8AC3E}">
        <p14:creationId xmlns:p14="http://schemas.microsoft.com/office/powerpoint/2010/main" val="220685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156203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公理：常量之间的关系，逻辑代数中的基本运算规则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人为规定的，即与逻辑思维的推理一致，又与人们已经习惯了的普通代数的运算规则相似</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649422924"/>
                  </p:ext>
                </p:extLst>
              </p:nvPr>
            </p:nvGraphicFramePr>
            <p:xfrm>
              <a:off x="2191505" y="2916113"/>
              <a:ext cx="6948485" cy="378129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321945">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0⋅0=0</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1+1=1</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0⋅1=0</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1+0=1</m:t>
                                </m:r>
                              </m:oMath>
                            </m:oMathPara>
                          </a14:m>
                          <a:endParaRPr lang="zh-CN" altLang="en-US" sz="28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314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effectLst/>
                                    <a:latin typeface="Cambria Math" panose="02040503050406030204" pitchFamily="18" charset="0"/>
                                  </a:rPr>
                                  <m:t>1⋅1=1</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0+0=0</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381562317"/>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0</m:t>
                                    </m:r>
                                  </m:e>
                                </m:acc>
                                <m:r>
                                  <a:rPr lang="en-US" altLang="zh-CN" sz="2800" b="0" i="1" smtClean="0">
                                    <a:solidFill>
                                      <a:schemeClr val="tx1"/>
                                    </a:solidFill>
                                    <a:latin typeface="Cambria Math" panose="02040503050406030204" pitchFamily="18" charset="0"/>
                                  </a:rPr>
                                  <m:t>=1</m:t>
                                </m:r>
                              </m:oMath>
                            </m:oMathPara>
                          </a14:m>
                          <a:endParaRPr lang="zh-CN" altLang="en-US" sz="28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1</m:t>
                                    </m:r>
                                  </m:e>
                                </m:acc>
                                <m:r>
                                  <a:rPr lang="en-US" altLang="zh-CN" sz="2800" b="0" i="1" smtClean="0">
                                    <a:solidFill>
                                      <a:schemeClr val="tx1"/>
                                    </a:solidFill>
                                    <a:latin typeface="Cambria Math" panose="02040503050406030204" pitchFamily="18" charset="0"/>
                                  </a:rPr>
                                  <m:t>=0</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649422924"/>
                  </p:ext>
                </p:extLst>
              </p:nvPr>
            </p:nvGraphicFramePr>
            <p:xfrm>
              <a:off x="2191505" y="2916113"/>
              <a:ext cx="6948485" cy="378129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333" r="-100730" b="-300000"/>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333" r="-730" b="-300000"/>
                          </a:stretch>
                        </a:blipFill>
                      </a:tcPr>
                    </a:tc>
                    <a:extLst>
                      <a:ext uri="{0D108BD9-81ED-4DB2-BD59-A6C34878D82A}">
                        <a16:rowId xmlns:a16="http://schemas.microsoft.com/office/drawing/2014/main" val="4062269573"/>
                      </a:ext>
                    </a:extLst>
                  </a:tr>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02703" r="-100730" b="-204054"/>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02703" r="-730" b="-204054"/>
                          </a:stretch>
                        </a:blipFill>
                      </a:tcPr>
                    </a:tc>
                    <a:extLst>
                      <a:ext uri="{0D108BD9-81ED-4DB2-BD59-A6C34878D82A}">
                        <a16:rowId xmlns:a16="http://schemas.microsoft.com/office/drawing/2014/main" val="1883891346"/>
                      </a:ext>
                    </a:extLst>
                  </a:tr>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200000" r="-100730" b="-10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200000" r="-730" b="-101333"/>
                          </a:stretch>
                        </a:blipFill>
                      </a:tcPr>
                    </a:tc>
                    <a:extLst>
                      <a:ext uri="{0D108BD9-81ED-4DB2-BD59-A6C34878D82A}">
                        <a16:rowId xmlns:a16="http://schemas.microsoft.com/office/drawing/2014/main" val="1381562317"/>
                      </a:ext>
                    </a:extLst>
                  </a:tr>
                  <a:tr h="946658">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300000" r="-100730" b="-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300000" r="-730" b="-1333"/>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971BE9E0-37DC-0C9A-B43D-35416F2A155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/90</a:t>
            </a:r>
            <a:endParaRPr kumimoji="1" lang="zh-CN" altLang="en-US" dirty="0"/>
          </a:p>
        </p:txBody>
      </p:sp>
    </p:spTree>
    <p:extLst>
      <p:ext uri="{BB962C8B-B14F-4D97-AF65-F5344CB8AC3E}">
        <p14:creationId xmlns:p14="http://schemas.microsoft.com/office/powerpoint/2010/main" val="210226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变量和常量的关系</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8895868"/>
                  </p:ext>
                </p:extLst>
              </p:nvPr>
            </p:nvGraphicFramePr>
            <p:xfrm>
              <a:off x="2092651" y="2298275"/>
              <a:ext cx="6948485" cy="283641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321945">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800" b="0" i="1" smtClean="0">
                                    <a:effectLst/>
                                    <a:latin typeface="Cambria Math" panose="02040503050406030204" pitchFamily="18" charset="0"/>
                                  </a:rPr>
                                  <m:t>A</m:t>
                                </m:r>
                                <m:r>
                                  <a:rPr lang="en-US" altLang="zh-CN" sz="2800" b="0" i="1" smtClean="0">
                                    <a:effectLst/>
                                    <a:latin typeface="Cambria Math" panose="02040503050406030204" pitchFamily="18" charset="0"/>
                                  </a:rPr>
                                  <m:t>⋅1=</m:t>
                                </m:r>
                                <m:r>
                                  <a:rPr lang="en-US" altLang="zh-CN" sz="2800" b="0" i="1" smtClean="0">
                                    <a:effectLst/>
                                    <a:latin typeface="Cambria Math" panose="02040503050406030204" pitchFamily="18" charset="0"/>
                                  </a:rPr>
                                  <m:t>𝐴</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m:rPr>
                                    <m:sty m:val="p"/>
                                  </m:rPr>
                                  <a:rPr lang="en-US" altLang="zh-CN" sz="2800" b="0" i="1" smtClean="0">
                                    <a:solidFill>
                                      <a:schemeClr val="tx1"/>
                                    </a:solidFill>
                                    <a:latin typeface="Cambria Math" panose="02040503050406030204" pitchFamily="18" charset="0"/>
                                  </a:rPr>
                                  <m:t>A</m:t>
                                </m:r>
                                <m:r>
                                  <a:rPr lang="en-US" altLang="zh-CN" sz="2800" b="0" i="1" smtClean="0">
                                    <a:solidFill>
                                      <a:schemeClr val="tx1"/>
                                    </a:solidFill>
                                    <a:latin typeface="Cambria Math" panose="02040503050406030204" pitchFamily="18" charset="0"/>
                                  </a:rPr>
                                  <m:t>+0=</m:t>
                                </m:r>
                                <m:r>
                                  <a:rPr lang="en-US" altLang="zh-CN" sz="2800" b="0" i="1" smtClean="0">
                                    <a:solidFill>
                                      <a:schemeClr val="tx1"/>
                                    </a:solidFill>
                                    <a:latin typeface="Cambria Math" panose="02040503050406030204" pitchFamily="18" charset="0"/>
                                  </a:rPr>
                                  <m:t>𝐴</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2800" b="0" i="1" smtClean="0">
                                    <a:effectLst/>
                                    <a:latin typeface="Cambria Math" panose="02040503050406030204" pitchFamily="18" charset="0"/>
                                  </a:rPr>
                                  <m:t>A</m:t>
                                </m:r>
                                <m:r>
                                  <a:rPr lang="en-US" altLang="zh-CN" sz="2800" b="0" i="1" smtClean="0">
                                    <a:effectLst/>
                                    <a:latin typeface="Cambria Math" panose="02040503050406030204" pitchFamily="18" charset="0"/>
                                  </a:rPr>
                                  <m:t>⋅0=0</m:t>
                                </m:r>
                              </m:oMath>
                            </m:oMathPara>
                          </a14:m>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2800" b="0" i="1" smtClean="0">
                                    <a:effectLst/>
                                    <a:latin typeface="Cambria Math" panose="02040503050406030204" pitchFamily="18" charset="0"/>
                                  </a:rPr>
                                  <m:t>A</m:t>
                                </m:r>
                                <m:r>
                                  <a:rPr lang="en-US" altLang="zh-CN" sz="2800" b="0" i="1" smtClean="0">
                                    <a:effectLst/>
                                    <a:latin typeface="Cambria Math" panose="02040503050406030204" pitchFamily="18" charset="0"/>
                                  </a:rPr>
                                  <m:t>+1=1</m:t>
                                </m:r>
                              </m:oMath>
                            </m:oMathPara>
                          </a14:m>
                          <a:endParaRPr lang="zh-CN" altLang="en-US" sz="28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=0</m:t>
                                </m:r>
                              </m:oMath>
                            </m:oMathPara>
                          </a14:m>
                          <a:endParaRPr lang="zh-CN" altLang="en-US" sz="28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=1</m:t>
                                </m:r>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8895868"/>
                  </p:ext>
                </p:extLst>
              </p:nvPr>
            </p:nvGraphicFramePr>
            <p:xfrm>
              <a:off x="2092651" y="2298275"/>
              <a:ext cx="6948485" cy="2836418"/>
            </p:xfrm>
            <a:graphic>
              <a:graphicData uri="http://schemas.openxmlformats.org/drawingml/2006/table">
                <a:tbl>
                  <a:tblPr/>
                  <a:tblGrid>
                    <a:gridCol w="3470124">
                      <a:extLst>
                        <a:ext uri="{9D8B030D-6E8A-4147-A177-3AD203B41FA5}">
                          <a16:colId xmlns:a16="http://schemas.microsoft.com/office/drawing/2014/main" val="3733397636"/>
                        </a:ext>
                      </a:extLst>
                    </a:gridCol>
                    <a:gridCol w="3478361">
                      <a:extLst>
                        <a:ext uri="{9D8B030D-6E8A-4147-A177-3AD203B41FA5}">
                          <a16:colId xmlns:a16="http://schemas.microsoft.com/office/drawing/2014/main" val="4217839420"/>
                        </a:ext>
                      </a:extLst>
                    </a:gridCol>
                  </a:tblGrid>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333" r="-100730" b="-20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333" r="-730" b="-201333"/>
                          </a:stretch>
                        </a:blipFill>
                      </a:tcPr>
                    </a:tc>
                    <a:extLst>
                      <a:ext uri="{0D108BD9-81ED-4DB2-BD59-A6C34878D82A}">
                        <a16:rowId xmlns:a16="http://schemas.microsoft.com/office/drawing/2014/main" val="4062269573"/>
                      </a:ext>
                    </a:extLst>
                  </a:tr>
                  <a:tr h="944880">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101333" r="-100730" b="-10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101333" r="-730" b="-101333"/>
                          </a:stretch>
                        </a:blipFill>
                      </a:tcPr>
                    </a:tc>
                    <a:extLst>
                      <a:ext uri="{0D108BD9-81ED-4DB2-BD59-A6C34878D82A}">
                        <a16:rowId xmlns:a16="http://schemas.microsoft.com/office/drawing/2014/main" val="1883891346"/>
                      </a:ext>
                    </a:extLst>
                  </a:tr>
                  <a:tr h="946658">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365" t="-201333" r="-100730" b="-1333"/>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00365" t="-201333" r="-730" b="-1333"/>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A047C943-7590-56F9-1BB1-AE728CF0E0F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/90</a:t>
            </a:r>
            <a:endParaRPr kumimoji="1" lang="zh-CN" altLang="en-US" dirty="0"/>
          </a:p>
        </p:txBody>
      </p:sp>
    </p:spTree>
    <p:extLst>
      <p:ext uri="{BB962C8B-B14F-4D97-AF65-F5344CB8AC3E}">
        <p14:creationId xmlns:p14="http://schemas.microsoft.com/office/powerpoint/2010/main" val="50325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与普通代数相似的定理</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2651583861"/>
                  </p:ext>
                </p:extLst>
              </p:nvPr>
            </p:nvGraphicFramePr>
            <p:xfrm>
              <a:off x="1068980" y="2504693"/>
              <a:ext cx="10054040" cy="2468880"/>
            </p:xfrm>
            <a:graphic>
              <a:graphicData uri="http://schemas.openxmlformats.org/drawingml/2006/table">
                <a:tbl>
                  <a:tblPr/>
                  <a:tblGrid>
                    <a:gridCol w="1762657">
                      <a:extLst>
                        <a:ext uri="{9D8B030D-6E8A-4147-A177-3AD203B41FA5}">
                          <a16:colId xmlns:a16="http://schemas.microsoft.com/office/drawing/2014/main" val="1886422797"/>
                        </a:ext>
                      </a:extLst>
                    </a:gridCol>
                    <a:gridCol w="4014006">
                      <a:extLst>
                        <a:ext uri="{9D8B030D-6E8A-4147-A177-3AD203B41FA5}">
                          <a16:colId xmlns:a16="http://schemas.microsoft.com/office/drawing/2014/main" val="3733397636"/>
                        </a:ext>
                      </a:extLst>
                    </a:gridCol>
                    <a:gridCol w="4277377">
                      <a:extLst>
                        <a:ext uri="{9D8B030D-6E8A-4147-A177-3AD203B41FA5}">
                          <a16:colId xmlns:a16="http://schemas.microsoft.com/office/drawing/2014/main" val="4217839420"/>
                        </a:ext>
                      </a:extLst>
                    </a:gridCol>
                  </a:tblGrid>
                  <a:tr h="321945">
                    <a:tc>
                      <a:txBody>
                        <a:bodyPr/>
                        <a:lstStyle/>
                        <a:p>
                          <a:pPr algn="ctr"/>
                          <a:r>
                            <a:rPr lang="zh-CN" altLang="en-US" sz="2800" dirty="0">
                              <a:solidFill>
                                <a:schemeClr val="bg1"/>
                              </a:solidFill>
                              <a:effectLst/>
                              <a:latin typeface="KaiTi" panose="02010609060101010101" pitchFamily="49" charset="-122"/>
                              <a:ea typeface="KaiTi" panose="02010609060101010101" pitchFamily="49" charset="-122"/>
                            </a:rPr>
                            <a:t>交换律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oMath>
                            </m:oMathPara>
                          </a14:m>
                          <a:endParaRPr lang="zh-CN" altLang="en-US" sz="24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m:rPr>
                                    <m:sty m:val="p"/>
                                  </m:rPr>
                                  <a:rPr lang="en-US" altLang="zh-CN" sz="2400" b="0" i="1" smtClean="0">
                                    <a:solidFill>
                                      <a:schemeClr val="tx1"/>
                                    </a:solidFill>
                                    <a:latin typeface="Cambria Math" panose="02040503050406030204" pitchFamily="18" charset="0"/>
                                  </a:rPr>
                                  <m:t>A</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𝐵</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𝐵</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oMath>
                            </m:oMathPara>
                          </a14:m>
                          <a:endParaRPr lang="zh-CN" altLang="en-US" sz="24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latin typeface="KaiTi" panose="02010609060101010101" pitchFamily="49" charset="-122"/>
                              <a:ea typeface="KaiTi" panose="02010609060101010101" pitchFamily="49" charset="-122"/>
                            </a:rPr>
                            <a:t>结合律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sz="2400" b="0" i="1" smtClean="0">
                                        <a:effectLst/>
                                        <a:latin typeface="Cambria Math" panose="02040503050406030204" pitchFamily="18" charset="0"/>
                                      </a:rPr>
                                    </m:ctrlPr>
                                  </m:dPr>
                                  <m:e>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d>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oMath>
                            </m:oMathPara>
                          </a14:m>
                          <a:endParaRPr lang="zh-CN" altLang="en-US" sz="24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altLang="zh-CN" sz="2400" b="0" i="1" smtClean="0">
                                        <a:effectLst/>
                                        <a:latin typeface="Cambria Math" panose="02040503050406030204" pitchFamily="18" charset="0"/>
                                      </a:rPr>
                                    </m:ctrlPr>
                                  </m:dPr>
                                  <m:e>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d>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r>
                                  <a:rPr lang="en-US" altLang="zh-CN" sz="2400" b="0" i="1" smtClean="0">
                                    <a:effectLst/>
                                    <a:latin typeface="Cambria Math" panose="02040503050406030204" pitchFamily="18" charset="0"/>
                                  </a:rPr>
                                  <m:t>)</m:t>
                                </m:r>
                              </m:oMath>
                            </m:oMathPara>
                          </a14:m>
                          <a:endParaRPr lang="zh-CN" altLang="en-US" sz="24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分配律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d>
                                  <m:dPr>
                                    <m:ctrlPr>
                                      <a:rPr lang="en-US" altLang="zh-CN" sz="2400" b="0" i="1" smtClean="0">
                                        <a:effectLst/>
                                        <a:latin typeface="Cambria Math" panose="02040503050406030204" pitchFamily="18" charset="0"/>
                                      </a:rPr>
                                    </m:ctrlPr>
                                  </m:dPr>
                                  <m:e>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e>
                                </m:d>
                                <m:r>
                                  <a:rPr lang="en-US" altLang="zh-CN" sz="2400" b="0" i="1" smtClean="0">
                                    <a:effectLst/>
                                    <a:latin typeface="Cambria Math" panose="02040503050406030204" pitchFamily="18" charset="0"/>
                                  </a:rPr>
                                  <m:t>=</m:t>
                                </m:r>
                                <m:r>
                                  <m:rPr>
                                    <m:sty m:val="p"/>
                                  </m:rPr>
                                  <a:rPr lang="en-US" altLang="zh-CN" sz="2400" b="0" i="1" smtClean="0">
                                    <a:effectLst/>
                                    <a:latin typeface="Cambria Math" panose="02040503050406030204" pitchFamily="18" charset="0"/>
                                  </a:rPr>
                                  <m:t>A</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𝐶</m:t>
                                </m:r>
                              </m:oMath>
                            </m:oMathPara>
                          </a14:m>
                          <a:endParaRPr lang="zh-CN" altLang="en-US" sz="24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𝐵</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𝐶</m:t>
                                </m:r>
                                <m:r>
                                  <a:rPr lang="en-US" altLang="zh-CN" sz="2400" b="0" i="1" smtClean="0">
                                    <a:solidFill>
                                      <a:srgbClr val="0000FF"/>
                                    </a:solidFill>
                                    <a:latin typeface="Cambria Math" panose="02040503050406030204" pitchFamily="18" charset="0"/>
                                  </a:rPr>
                                  <m:t>=</m:t>
                                </m:r>
                                <m:d>
                                  <m:dPr>
                                    <m:ctrlPr>
                                      <a:rPr lang="en-US" altLang="zh-CN" sz="2400" b="0" i="1" smtClean="0">
                                        <a:solidFill>
                                          <a:srgbClr val="0000FF"/>
                                        </a:solidFill>
                                        <a:latin typeface="Cambria Math" panose="02040503050406030204" pitchFamily="18" charset="0"/>
                                      </a:rPr>
                                    </m:ctrlPr>
                                  </m:dPr>
                                  <m:e>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𝐵</m:t>
                                    </m:r>
                                  </m:e>
                                </m:d>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𝐴</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𝐶</m:t>
                                </m:r>
                                <m:r>
                                  <a:rPr lang="en-US" altLang="zh-CN" sz="2400" b="0" i="1" smtClean="0">
                                    <a:solidFill>
                                      <a:srgbClr val="0000FF"/>
                                    </a:solidFill>
                                    <a:latin typeface="Cambria Math" panose="02040503050406030204" pitchFamily="18" charset="0"/>
                                  </a:rPr>
                                  <m:t>)</m:t>
                                </m:r>
                              </m:oMath>
                            </m:oMathPara>
                          </a14:m>
                          <a:endParaRPr lang="zh-CN" altLang="en-US" sz="2400" b="0" dirty="0">
                            <a:solidFill>
                              <a:srgbClr val="0000FF"/>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2651583861"/>
                  </p:ext>
                </p:extLst>
              </p:nvPr>
            </p:nvGraphicFramePr>
            <p:xfrm>
              <a:off x="1068980" y="2504693"/>
              <a:ext cx="10054040" cy="2468880"/>
            </p:xfrm>
            <a:graphic>
              <a:graphicData uri="http://schemas.openxmlformats.org/drawingml/2006/table">
                <a:tbl>
                  <a:tblPr/>
                  <a:tblGrid>
                    <a:gridCol w="1762657">
                      <a:extLst>
                        <a:ext uri="{9D8B030D-6E8A-4147-A177-3AD203B41FA5}">
                          <a16:colId xmlns:a16="http://schemas.microsoft.com/office/drawing/2014/main" val="1886422797"/>
                        </a:ext>
                      </a:extLst>
                    </a:gridCol>
                    <a:gridCol w="4014006">
                      <a:extLst>
                        <a:ext uri="{9D8B030D-6E8A-4147-A177-3AD203B41FA5}">
                          <a16:colId xmlns:a16="http://schemas.microsoft.com/office/drawing/2014/main" val="3733397636"/>
                        </a:ext>
                      </a:extLst>
                    </a:gridCol>
                    <a:gridCol w="4277377">
                      <a:extLst>
                        <a:ext uri="{9D8B030D-6E8A-4147-A177-3AD203B41FA5}">
                          <a16:colId xmlns:a16="http://schemas.microsoft.com/office/drawing/2014/main" val="4217839420"/>
                        </a:ext>
                      </a:extLst>
                    </a:gridCol>
                  </a:tblGrid>
                  <a:tr h="822960">
                    <a:tc>
                      <a:txBody>
                        <a:bodyPr/>
                        <a:lstStyle/>
                        <a:p>
                          <a:pPr algn="ctr"/>
                          <a:r>
                            <a:rPr lang="zh-CN" altLang="en-US" sz="2800" dirty="0">
                              <a:solidFill>
                                <a:schemeClr val="bg1"/>
                              </a:solidFill>
                              <a:effectLst/>
                              <a:latin typeface="KaiTi" panose="02010609060101010101" pitchFamily="49" charset="-122"/>
                              <a:ea typeface="KaiTi" panose="02010609060101010101" pitchFamily="49" charset="-122"/>
                            </a:rPr>
                            <a:t>交换律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44304" t="-3077" r="-107278" b="-203077"/>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312" t="-3077" r="-593" b="-203077"/>
                          </a:stretch>
                        </a:blipFill>
                      </a:tcPr>
                    </a:tc>
                    <a:extLst>
                      <a:ext uri="{0D108BD9-81ED-4DB2-BD59-A6C34878D82A}">
                        <a16:rowId xmlns:a16="http://schemas.microsoft.com/office/drawing/2014/main" val="4062269573"/>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chemeClr val="bg1"/>
                              </a:solidFill>
                              <a:effectLst/>
                              <a:latin typeface="KaiTi" panose="02010609060101010101" pitchFamily="49" charset="-122"/>
                              <a:ea typeface="KaiTi" panose="02010609060101010101" pitchFamily="49" charset="-122"/>
                            </a:rPr>
                            <a:t>结合律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44304" t="-103077" r="-107278" b="-103077"/>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312" t="-103077" r="-593" b="-103077"/>
                          </a:stretch>
                        </a:blipFill>
                      </a:tcPr>
                    </a:tc>
                    <a:extLst>
                      <a:ext uri="{0D108BD9-81ED-4DB2-BD59-A6C34878D82A}">
                        <a16:rowId xmlns:a16="http://schemas.microsoft.com/office/drawing/2014/main" val="1883891346"/>
                      </a:ext>
                    </a:extLst>
                  </a:tr>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分配律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44304" t="-203077" r="-107278" b="-3077"/>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312" t="-203077" r="-593" b="-3077"/>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EC56D1B9-8E68-D2B0-55FD-BE8F652C0BC2}"/>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/90</a:t>
            </a:r>
            <a:endParaRPr kumimoji="1" lang="zh-CN" altLang="en-US" dirty="0"/>
          </a:p>
        </p:txBody>
      </p:sp>
    </p:spTree>
    <p:extLst>
      <p:ext uri="{BB962C8B-B14F-4D97-AF65-F5344CB8AC3E}">
        <p14:creationId xmlns:p14="http://schemas.microsoft.com/office/powerpoint/2010/main" val="226320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逻辑代数的一些特殊定理</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887800173"/>
                  </p:ext>
                </p:extLst>
              </p:nvPr>
            </p:nvGraphicFramePr>
            <p:xfrm>
              <a:off x="679622" y="2504693"/>
              <a:ext cx="10443398" cy="2368931"/>
            </p:xfrm>
            <a:graphic>
              <a:graphicData uri="http://schemas.openxmlformats.org/drawingml/2006/table">
                <a:tbl>
                  <a:tblPr/>
                  <a:tblGrid>
                    <a:gridCol w="2421924">
                      <a:extLst>
                        <a:ext uri="{9D8B030D-6E8A-4147-A177-3AD203B41FA5}">
                          <a16:colId xmlns:a16="http://schemas.microsoft.com/office/drawing/2014/main" val="1886422797"/>
                        </a:ext>
                      </a:extLst>
                    </a:gridCol>
                    <a:gridCol w="3578449">
                      <a:extLst>
                        <a:ext uri="{9D8B030D-6E8A-4147-A177-3AD203B41FA5}">
                          <a16:colId xmlns:a16="http://schemas.microsoft.com/office/drawing/2014/main" val="3733397636"/>
                        </a:ext>
                      </a:extLst>
                    </a:gridCol>
                    <a:gridCol w="4443025">
                      <a:extLst>
                        <a:ext uri="{9D8B030D-6E8A-4147-A177-3AD203B41FA5}">
                          <a16:colId xmlns:a16="http://schemas.microsoft.com/office/drawing/2014/main" val="4217839420"/>
                        </a:ext>
                      </a:extLst>
                    </a:gridCol>
                  </a:tblGrid>
                  <a:tr h="321945">
                    <a:tc>
                      <a:txBody>
                        <a:bodyPr/>
                        <a:lstStyle/>
                        <a:p>
                          <a:pPr algn="ctr"/>
                          <a:r>
                            <a:rPr lang="zh-CN" altLang="en-US" sz="2800">
                              <a:solidFill>
                                <a:schemeClr val="bg1"/>
                              </a:solidFill>
                              <a:effectLst/>
                              <a:latin typeface="KaiTi" panose="02010609060101010101" pitchFamily="49" charset="-122"/>
                              <a:ea typeface="KaiTi" panose="02010609060101010101" pitchFamily="49" charset="-122"/>
                            </a:rPr>
                            <a:t>同一律</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oMath>
                            </m:oMathPara>
                          </a14:m>
                          <a:endParaRPr lang="zh-CN" altLang="en-US" sz="2400" i="1"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𝐴</m:t>
                                </m:r>
                              </m:oMath>
                            </m:oMathPara>
                          </a14:m>
                          <a:endParaRPr lang="zh-CN" altLang="en-US" sz="2400" b="0" i="1"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a:solidFill>
                                <a:schemeClr val="bg1"/>
                              </a:solidFill>
                              <a:effectLst/>
                              <a:latin typeface="KaiTi" panose="02010609060101010101" pitchFamily="49" charset="-122"/>
                              <a:ea typeface="KaiTi" panose="02010609060101010101" pitchFamily="49" charset="-122"/>
                            </a:rPr>
                            <a:t>德</a:t>
                          </a:r>
                          <a:r>
                            <a:rPr lang="en-US" altLang="zh-CN" sz="2800">
                              <a:solidFill>
                                <a:schemeClr val="bg1"/>
                              </a:solidFill>
                              <a:effectLst/>
                              <a:latin typeface="KaiTi" panose="02010609060101010101" pitchFamily="49" charset="-122"/>
                              <a:ea typeface="KaiTi" panose="02010609060101010101" pitchFamily="49" charset="-122"/>
                            </a:rPr>
                            <a:t>·</a:t>
                          </a:r>
                          <a:r>
                            <a:rPr lang="zh-CN" altLang="en-US" sz="2800">
                              <a:solidFill>
                                <a:schemeClr val="bg1"/>
                              </a:solidFill>
                              <a:effectLst/>
                              <a:latin typeface="KaiTi" panose="02010609060101010101" pitchFamily="49" charset="-122"/>
                              <a:ea typeface="KaiTi" panose="02010609060101010101" pitchFamily="49" charset="-122"/>
                            </a:rPr>
                            <a:t>摩根定理</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𝐵</m:t>
                                    </m:r>
                                  </m:e>
                                </m:acc>
                              </m:oMath>
                            </m:oMathPara>
                          </a14:m>
                          <a:endParaRPr lang="zh-CN" altLang="en-US" sz="24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𝐵</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e>
                                </m:acc>
                                <m:r>
                                  <a:rPr lang="en-US" altLang="zh-CN" sz="2400" b="0" i="1" smtClean="0">
                                    <a:effectLst/>
                                    <a:latin typeface="Cambria Math" panose="02040503050406030204" pitchFamily="18" charset="0"/>
                                  </a:rPr>
                                  <m:t>⋅</m:t>
                                </m:r>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𝐵</m:t>
                                    </m:r>
                                  </m:e>
                                </m:acc>
                              </m:oMath>
                            </m:oMathPara>
                          </a14:m>
                          <a:endParaRPr lang="zh-CN" altLang="en-US" sz="2400" dirty="0">
                            <a:effectLst/>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21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还原律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400" b="0" i="1" smtClean="0">
                                        <a:effectLst/>
                                        <a:latin typeface="Cambria Math" panose="02040503050406030204" pitchFamily="18" charset="0"/>
                                      </a:rPr>
                                    </m:ctrlPr>
                                  </m:accPr>
                                  <m:e>
                                    <m:acc>
                                      <m:accPr>
                                        <m:chr m:val="̅"/>
                                        <m:ctrlPr>
                                          <a:rPr lang="en-US" altLang="zh-CN" sz="2400" b="0" i="1" smtClean="0">
                                            <a:effectLst/>
                                            <a:latin typeface="Cambria Math" panose="02040503050406030204" pitchFamily="18" charset="0"/>
                                          </a:rPr>
                                        </m:ctrlPr>
                                      </m:accPr>
                                      <m:e>
                                        <m:r>
                                          <a:rPr lang="en-US" altLang="zh-CN" sz="2400" b="0" i="1" smtClean="0">
                                            <a:effectLst/>
                                            <a:latin typeface="Cambria Math" panose="02040503050406030204" pitchFamily="18" charset="0"/>
                                          </a:rPr>
                                          <m:t>𝐴</m:t>
                                        </m:r>
                                      </m:e>
                                    </m:acc>
                                  </m:e>
                                </m:acc>
                                <m:r>
                                  <a:rPr lang="en-US" altLang="zh-CN" sz="2400" b="0" i="1" smtClean="0">
                                    <a:effectLst/>
                                    <a:latin typeface="Cambria Math" panose="02040503050406030204" pitchFamily="18" charset="0"/>
                                  </a:rPr>
                                  <m:t>=</m:t>
                                </m:r>
                                <m:r>
                                  <a:rPr lang="en-US" altLang="zh-CN" sz="2400" b="0" i="1" smtClean="0">
                                    <a:effectLst/>
                                    <a:latin typeface="Cambria Math" panose="02040503050406030204" pitchFamily="18" charset="0"/>
                                  </a:rPr>
                                  <m:t>𝐴</m:t>
                                </m:r>
                              </m:oMath>
                            </m:oMathPara>
                          </a14:m>
                          <a:endParaRPr lang="zh-CN" altLang="en-US" sz="2400" b="0" dirty="0">
                            <a:solidFill>
                              <a:schemeClr val="tx1"/>
                            </a:solidFill>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endParaRPr lang="zh-CN" altLang="en-US" sz="2400" b="0" dirty="0">
                            <a:solidFill>
                              <a:srgbClr val="0000FF"/>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8" name="表格 7">
                <a:extLst>
                  <a:ext uri="{FF2B5EF4-FFF2-40B4-BE49-F238E27FC236}">
                    <a16:creationId xmlns:a16="http://schemas.microsoft.com/office/drawing/2014/main" id="{93EA1350-3AB3-094B-9C1A-C2E4BA70B779}"/>
                  </a:ext>
                </a:extLst>
              </p:cNvPr>
              <p:cNvGraphicFramePr>
                <a:graphicFrameLocks noGrp="1"/>
              </p:cNvGraphicFramePr>
              <p:nvPr>
                <p:extLst>
                  <p:ext uri="{D42A27DB-BD31-4B8C-83A1-F6EECF244321}">
                    <p14:modId xmlns:p14="http://schemas.microsoft.com/office/powerpoint/2010/main" val="3887800173"/>
                  </p:ext>
                </p:extLst>
              </p:nvPr>
            </p:nvGraphicFramePr>
            <p:xfrm>
              <a:off x="679622" y="2504693"/>
              <a:ext cx="10443398" cy="2368931"/>
            </p:xfrm>
            <a:graphic>
              <a:graphicData uri="http://schemas.openxmlformats.org/drawingml/2006/table">
                <a:tbl>
                  <a:tblPr/>
                  <a:tblGrid>
                    <a:gridCol w="2421924">
                      <a:extLst>
                        <a:ext uri="{9D8B030D-6E8A-4147-A177-3AD203B41FA5}">
                          <a16:colId xmlns:a16="http://schemas.microsoft.com/office/drawing/2014/main" val="1886422797"/>
                        </a:ext>
                      </a:extLst>
                    </a:gridCol>
                    <a:gridCol w="3578449">
                      <a:extLst>
                        <a:ext uri="{9D8B030D-6E8A-4147-A177-3AD203B41FA5}">
                          <a16:colId xmlns:a16="http://schemas.microsoft.com/office/drawing/2014/main" val="3733397636"/>
                        </a:ext>
                      </a:extLst>
                    </a:gridCol>
                    <a:gridCol w="4443025">
                      <a:extLst>
                        <a:ext uri="{9D8B030D-6E8A-4147-A177-3AD203B41FA5}">
                          <a16:colId xmlns:a16="http://schemas.microsoft.com/office/drawing/2014/main" val="4217839420"/>
                        </a:ext>
                      </a:extLst>
                    </a:gridCol>
                  </a:tblGrid>
                  <a:tr h="822960">
                    <a:tc>
                      <a:txBody>
                        <a:bodyPr/>
                        <a:lstStyle/>
                        <a:p>
                          <a:pPr algn="ctr"/>
                          <a:r>
                            <a:rPr lang="zh-CN" altLang="en-US" sz="2800">
                              <a:solidFill>
                                <a:schemeClr val="bg1"/>
                              </a:solidFill>
                              <a:effectLst/>
                              <a:latin typeface="KaiTi" panose="02010609060101010101" pitchFamily="49" charset="-122"/>
                              <a:ea typeface="KaiTi" panose="02010609060101010101" pitchFamily="49" charset="-122"/>
                            </a:rPr>
                            <a:t>同一律</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68085" t="-3077" r="-124823" b="-195385"/>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429" t="-3077" r="-571" b="-195385"/>
                          </a:stretch>
                        </a:blipFill>
                      </a:tcPr>
                    </a:tc>
                    <a:extLst>
                      <a:ext uri="{0D108BD9-81ED-4DB2-BD59-A6C34878D82A}">
                        <a16:rowId xmlns:a16="http://schemas.microsoft.com/office/drawing/2014/main" val="4062269573"/>
                      </a:ext>
                    </a:extLst>
                  </a:tr>
                  <a:tr h="8244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a:solidFill>
                                <a:schemeClr val="bg1"/>
                              </a:solidFill>
                              <a:effectLst/>
                              <a:latin typeface="KaiTi" panose="02010609060101010101" pitchFamily="49" charset="-122"/>
                              <a:ea typeface="KaiTi" panose="02010609060101010101" pitchFamily="49" charset="-122"/>
                            </a:rPr>
                            <a:t>德</a:t>
                          </a:r>
                          <a:r>
                            <a:rPr lang="en-US" altLang="zh-CN" sz="2800">
                              <a:solidFill>
                                <a:schemeClr val="bg1"/>
                              </a:solidFill>
                              <a:effectLst/>
                              <a:latin typeface="KaiTi" panose="02010609060101010101" pitchFamily="49" charset="-122"/>
                              <a:ea typeface="KaiTi" panose="02010609060101010101" pitchFamily="49" charset="-122"/>
                            </a:rPr>
                            <a:t>·</a:t>
                          </a:r>
                          <a:r>
                            <a:rPr lang="zh-CN" altLang="en-US" sz="2800">
                              <a:solidFill>
                                <a:schemeClr val="bg1"/>
                              </a:solidFill>
                              <a:effectLst/>
                              <a:latin typeface="KaiTi" panose="02010609060101010101" pitchFamily="49" charset="-122"/>
                              <a:ea typeface="KaiTi" panose="02010609060101010101" pitchFamily="49" charset="-122"/>
                            </a:rPr>
                            <a:t>摩根定理</a:t>
                          </a:r>
                          <a:endParaRPr lang="zh-CN" altLang="en-US" sz="2800" dirty="0">
                            <a:solidFill>
                              <a:schemeClr val="bg1"/>
                            </a:solidFill>
                            <a:effectLst/>
                            <a:latin typeface="KaiTi" panose="02010609060101010101" pitchFamily="49" charset="-122"/>
                            <a:ea typeface="KaiTi" panose="02010609060101010101" pitchFamily="49" charset="-122"/>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68085" t="-103077" r="-124823" b="-95385"/>
                          </a:stretch>
                        </a:blip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135429" t="-103077" r="-571" b="-95385"/>
                          </a:stretch>
                        </a:blipFill>
                      </a:tcPr>
                    </a:tc>
                    <a:extLst>
                      <a:ext uri="{0D108BD9-81ED-4DB2-BD59-A6C34878D82A}">
                        <a16:rowId xmlns:a16="http://schemas.microsoft.com/office/drawing/2014/main" val="1883891346"/>
                      </a:ext>
                    </a:extLst>
                  </a:tr>
                  <a:tr h="7214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chemeClr val="bg1"/>
                              </a:solidFill>
                              <a:latin typeface="KaiTi" panose="02010609060101010101" pitchFamily="49" charset="-122"/>
                              <a:ea typeface="KaiTi" panose="02010609060101010101" pitchFamily="49" charset="-122"/>
                            </a:rPr>
                            <a:t>还原律</a:t>
                          </a: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68085" t="-231579" r="-124823" b="-8772"/>
                          </a:stretch>
                        </a:blip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endParaRPr lang="zh-CN" altLang="en-US" sz="2400" b="0" dirty="0">
                            <a:solidFill>
                              <a:srgbClr val="0000FF"/>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978B1FCE-8037-1565-B10C-37FF191A5E45}"/>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/90</a:t>
            </a:r>
            <a:endParaRPr kumimoji="1" lang="zh-CN" altLang="en-US" dirty="0"/>
          </a:p>
        </p:txBody>
      </p:sp>
    </p:spTree>
    <p:extLst>
      <p:ext uri="{BB962C8B-B14F-4D97-AF65-F5344CB8AC3E}">
        <p14:creationId xmlns:p14="http://schemas.microsoft.com/office/powerpoint/2010/main" val="125171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68632"/>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定理证明 </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 真值表</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C46CD885-EC2B-4B44-958A-EC55DE92F60C}"/>
                  </a:ext>
                </a:extLst>
              </p:cNvPr>
              <p:cNvGraphicFramePr>
                <a:graphicFrameLocks noGrp="1"/>
              </p:cNvGraphicFramePr>
              <p:nvPr>
                <p:extLst>
                  <p:ext uri="{D42A27DB-BD31-4B8C-83A1-F6EECF244321}">
                    <p14:modId xmlns:p14="http://schemas.microsoft.com/office/powerpoint/2010/main" val="3712738996"/>
                  </p:ext>
                </p:extLst>
              </p:nvPr>
            </p:nvGraphicFramePr>
            <p:xfrm>
              <a:off x="1335024" y="2220082"/>
              <a:ext cx="9521952" cy="3423920"/>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793940">
                      <a:extLst>
                        <a:ext uri="{9D8B030D-6E8A-4147-A177-3AD203B41FA5}">
                          <a16:colId xmlns:a16="http://schemas.microsoft.com/office/drawing/2014/main" val="908045349"/>
                        </a:ext>
                      </a:extLst>
                    </a:gridCol>
                    <a:gridCol w="939765">
                      <a:extLst>
                        <a:ext uri="{9D8B030D-6E8A-4147-A177-3AD203B41FA5}">
                          <a16:colId xmlns:a16="http://schemas.microsoft.com/office/drawing/2014/main" val="949417858"/>
                        </a:ext>
                      </a:extLst>
                    </a:gridCol>
                    <a:gridCol w="1668895">
                      <a:extLst>
                        <a:ext uri="{9D8B030D-6E8A-4147-A177-3AD203B41FA5}">
                          <a16:colId xmlns:a16="http://schemas.microsoft.com/office/drawing/2014/main" val="861887139"/>
                        </a:ext>
                      </a:extLst>
                    </a:gridCol>
                    <a:gridCol w="1117997">
                      <a:extLst>
                        <a:ext uri="{9D8B030D-6E8A-4147-A177-3AD203B41FA5}">
                          <a16:colId xmlns:a16="http://schemas.microsoft.com/office/drawing/2014/main" val="2782843042"/>
                        </a:ext>
                      </a:extLst>
                    </a:gridCol>
                    <a:gridCol w="1053186">
                      <a:extLst>
                        <a:ext uri="{9D8B030D-6E8A-4147-A177-3AD203B41FA5}">
                          <a16:colId xmlns:a16="http://schemas.microsoft.com/office/drawing/2014/main" val="912570241"/>
                        </a:ext>
                      </a:extLst>
                    </a:gridCol>
                    <a:gridCol w="2473709">
                      <a:extLst>
                        <a:ext uri="{9D8B030D-6E8A-4147-A177-3AD203B41FA5}">
                          <a16:colId xmlns:a16="http://schemas.microsoft.com/office/drawing/2014/main" val="4062818900"/>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𝐵</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𝐶</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𝑩</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𝑪</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𝑩</m:t>
                                </m:r>
                                <m:r>
                                  <a:rPr kumimoji="1" lang="en-US" altLang="zh-CN" sz="2400" b="1"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𝐶</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𝑩</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𝑪</m:t>
                                </m:r>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zh-CN" sz="2400" b="1" i="1" smtClean="0">
                                        <a:latin typeface="Cambria Math" panose="02040503050406030204" pitchFamily="18" charset="0"/>
                                        <a:ea typeface="KaiTi" panose="02010609060101010101" pitchFamily="49" charset="-122"/>
                                      </a:rPr>
                                    </m:ctrlPr>
                                  </m:dPr>
                                  <m:e>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𝑩</m:t>
                                    </m:r>
                                  </m:e>
                                </m:d>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𝑨</m:t>
                                </m:r>
                                <m:r>
                                  <a:rPr kumimoji="1" lang="en-US" altLang="zh-CN" sz="2400" b="1" i="1" smtClean="0">
                                    <a:latin typeface="Cambria Math" panose="02040503050406030204" pitchFamily="18" charset="0"/>
                                    <a:ea typeface="KaiTi" panose="02010609060101010101" pitchFamily="49" charset="-122"/>
                                  </a:rPr>
                                  <m:t>+</m:t>
                                </m:r>
                                <m:r>
                                  <a:rPr kumimoji="1" lang="en-US" altLang="zh-CN" sz="2400" b="1" i="1" smtClean="0">
                                    <a:latin typeface="Cambria Math" panose="02040503050406030204" pitchFamily="18" charset="0"/>
                                    <a:ea typeface="KaiTi" panose="02010609060101010101" pitchFamily="49" charset="-122"/>
                                  </a:rPr>
                                  <m:t>𝑪</m:t>
                                </m:r>
                                <m:r>
                                  <a:rPr kumimoji="1" lang="en-US" altLang="zh-CN" sz="2400" b="1" i="1" smtClean="0">
                                    <a:latin typeface="Cambria Math" panose="02040503050406030204" pitchFamily="18" charset="0"/>
                                    <a:ea typeface="KaiTi" panose="02010609060101010101" pitchFamily="49" charset="-122"/>
                                  </a:rPr>
                                  <m:t>)</m:t>
                                </m:r>
                              </m:oMath>
                            </m:oMathPara>
                          </a14:m>
                          <a:endParaRPr lang="zh-CN" altLang="en-US" sz="2400" dirty="0"/>
                        </a:p>
                      </a:txBody>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Choice>
        <mc:Fallback xmlns="">
          <p:graphicFrame>
            <p:nvGraphicFramePr>
              <p:cNvPr id="10" name="表格 9">
                <a:extLst>
                  <a:ext uri="{FF2B5EF4-FFF2-40B4-BE49-F238E27FC236}">
                    <a16:creationId xmlns:a16="http://schemas.microsoft.com/office/drawing/2014/main" id="{C46CD885-EC2B-4B44-958A-EC55DE92F60C}"/>
                  </a:ext>
                </a:extLst>
              </p:cNvPr>
              <p:cNvGraphicFramePr>
                <a:graphicFrameLocks noGrp="1"/>
              </p:cNvGraphicFramePr>
              <p:nvPr>
                <p:extLst>
                  <p:ext uri="{D42A27DB-BD31-4B8C-83A1-F6EECF244321}">
                    <p14:modId xmlns:p14="http://schemas.microsoft.com/office/powerpoint/2010/main" val="3712738996"/>
                  </p:ext>
                </p:extLst>
              </p:nvPr>
            </p:nvGraphicFramePr>
            <p:xfrm>
              <a:off x="1335024" y="2220082"/>
              <a:ext cx="9521952" cy="3423920"/>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793940">
                      <a:extLst>
                        <a:ext uri="{9D8B030D-6E8A-4147-A177-3AD203B41FA5}">
                          <a16:colId xmlns:a16="http://schemas.microsoft.com/office/drawing/2014/main" val="908045349"/>
                        </a:ext>
                      </a:extLst>
                    </a:gridCol>
                    <a:gridCol w="939765">
                      <a:extLst>
                        <a:ext uri="{9D8B030D-6E8A-4147-A177-3AD203B41FA5}">
                          <a16:colId xmlns:a16="http://schemas.microsoft.com/office/drawing/2014/main" val="949417858"/>
                        </a:ext>
                      </a:extLst>
                    </a:gridCol>
                    <a:gridCol w="1668895">
                      <a:extLst>
                        <a:ext uri="{9D8B030D-6E8A-4147-A177-3AD203B41FA5}">
                          <a16:colId xmlns:a16="http://schemas.microsoft.com/office/drawing/2014/main" val="861887139"/>
                        </a:ext>
                      </a:extLst>
                    </a:gridCol>
                    <a:gridCol w="1117997">
                      <a:extLst>
                        <a:ext uri="{9D8B030D-6E8A-4147-A177-3AD203B41FA5}">
                          <a16:colId xmlns:a16="http://schemas.microsoft.com/office/drawing/2014/main" val="2782843042"/>
                        </a:ext>
                      </a:extLst>
                    </a:gridCol>
                    <a:gridCol w="1053186">
                      <a:extLst>
                        <a:ext uri="{9D8B030D-6E8A-4147-A177-3AD203B41FA5}">
                          <a16:colId xmlns:a16="http://schemas.microsoft.com/office/drawing/2014/main" val="912570241"/>
                        </a:ext>
                      </a:extLst>
                    </a:gridCol>
                    <a:gridCol w="2473709">
                      <a:extLst>
                        <a:ext uri="{9D8B030D-6E8A-4147-A177-3AD203B41FA5}">
                          <a16:colId xmlns:a16="http://schemas.microsoft.com/office/drawing/2014/main" val="4062818900"/>
                        </a:ext>
                      </a:extLst>
                    </a:gridCol>
                  </a:tblGrid>
                  <a:tr h="457200">
                    <a:tc>
                      <a:txBody>
                        <a:bodyPr/>
                        <a:lstStyle/>
                        <a:p>
                          <a:endParaRPr lang="zh-CN"/>
                        </a:p>
                      </a:txBody>
                      <a:tcPr>
                        <a:blipFill>
                          <a:blip r:embed="rId2"/>
                          <a:stretch>
                            <a:fillRect l="-1667" r="-1153333" b="-672222"/>
                          </a:stretch>
                        </a:blipFill>
                      </a:tcPr>
                    </a:tc>
                    <a:tc>
                      <a:txBody>
                        <a:bodyPr/>
                        <a:lstStyle/>
                        <a:p>
                          <a:endParaRPr lang="zh-CN"/>
                        </a:p>
                      </a:txBody>
                      <a:tcPr>
                        <a:blipFill>
                          <a:blip r:embed="rId2"/>
                          <a:stretch>
                            <a:fillRect l="-108929" r="-1135714" b="-672222"/>
                          </a:stretch>
                        </a:blipFill>
                      </a:tcPr>
                    </a:tc>
                    <a:tc>
                      <a:txBody>
                        <a:bodyPr/>
                        <a:lstStyle/>
                        <a:p>
                          <a:endParaRPr lang="zh-CN"/>
                        </a:p>
                      </a:txBody>
                      <a:tcPr>
                        <a:blipFill>
                          <a:blip r:embed="rId2"/>
                          <a:stretch>
                            <a:fillRect l="-185714" r="-909524" b="-672222"/>
                          </a:stretch>
                        </a:blipFill>
                      </a:tcPr>
                    </a:tc>
                    <a:tc>
                      <a:txBody>
                        <a:bodyPr/>
                        <a:lstStyle/>
                        <a:p>
                          <a:endParaRPr lang="zh-CN"/>
                        </a:p>
                      </a:txBody>
                      <a:tcPr>
                        <a:blipFill>
                          <a:blip r:embed="rId2"/>
                          <a:stretch>
                            <a:fillRect l="-243243" r="-674324" b="-672222"/>
                          </a:stretch>
                        </a:blipFill>
                      </a:tcPr>
                    </a:tc>
                    <a:tc>
                      <a:txBody>
                        <a:bodyPr/>
                        <a:lstStyle/>
                        <a:p>
                          <a:endParaRPr lang="zh-CN"/>
                        </a:p>
                      </a:txBody>
                      <a:tcPr>
                        <a:blipFill>
                          <a:blip r:embed="rId2"/>
                          <a:stretch>
                            <a:fillRect l="-193893" r="-280916" b="-672222"/>
                          </a:stretch>
                        </a:blipFill>
                      </a:tcPr>
                    </a:tc>
                    <a:tc>
                      <a:txBody>
                        <a:bodyPr/>
                        <a:lstStyle/>
                        <a:p>
                          <a:endParaRPr lang="zh-CN"/>
                        </a:p>
                      </a:txBody>
                      <a:tcPr>
                        <a:blipFill>
                          <a:blip r:embed="rId2"/>
                          <a:stretch>
                            <a:fillRect l="-437500" r="-318182" b="-672222"/>
                          </a:stretch>
                        </a:blipFill>
                      </a:tcPr>
                    </a:tc>
                    <a:tc>
                      <a:txBody>
                        <a:bodyPr/>
                        <a:lstStyle/>
                        <a:p>
                          <a:endParaRPr lang="zh-CN"/>
                        </a:p>
                      </a:txBody>
                      <a:tcPr>
                        <a:blipFill>
                          <a:blip r:embed="rId2"/>
                          <a:stretch>
                            <a:fillRect l="-569880" r="-237349" b="-672222"/>
                          </a:stretch>
                        </a:blipFill>
                      </a:tcPr>
                    </a:tc>
                    <a:tc>
                      <a:txBody>
                        <a:bodyPr/>
                        <a:lstStyle/>
                        <a:p>
                          <a:endParaRPr lang="zh-CN"/>
                        </a:p>
                      </a:txBody>
                      <a:tcPr>
                        <a:blipFill>
                          <a:blip r:embed="rId2"/>
                          <a:stretch>
                            <a:fillRect l="-285128" r="-1026" b="-672222"/>
                          </a:stretch>
                        </a:blipFill>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3822712-D486-3C41-881F-11C13C2FF8D2}"/>
                  </a:ext>
                </a:extLst>
              </p:cNvPr>
              <p:cNvSpPr/>
              <p:nvPr/>
            </p:nvSpPr>
            <p:spPr>
              <a:xfrm>
                <a:off x="3845430" y="700384"/>
                <a:ext cx="4793748" cy="954107"/>
              </a:xfrm>
              <a:prstGeom prst="rect">
                <a:avLst/>
              </a:prstGeom>
            </p:spPr>
            <p:txBody>
              <a:bodyPr wrap="none">
                <a:spAutoFit/>
              </a:bodyPr>
              <a:lstStyle/>
              <a:p>
                <a:pPr lvl="0">
                  <a:lnSpc>
                    <a:spcPct val="200000"/>
                  </a:lnSpc>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m:t>
                      </m:r>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e>
                      </m:d>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m:t>
                      </m:r>
                    </m:oMath>
                  </m:oMathPara>
                </a14:m>
                <a:endParaRPr lang="zh-CN" altLang="en-US" sz="2800" dirty="0">
                  <a:solidFill>
                    <a:srgbClr val="0000FF"/>
                  </a:solidFill>
                </a:endParaRPr>
              </a:p>
            </p:txBody>
          </p:sp>
        </mc:Choice>
        <mc:Fallback xmlns="">
          <p:sp>
            <p:nvSpPr>
              <p:cNvPr id="6" name="矩形 5">
                <a:extLst>
                  <a:ext uri="{FF2B5EF4-FFF2-40B4-BE49-F238E27FC236}">
                    <a16:creationId xmlns:a16="http://schemas.microsoft.com/office/drawing/2014/main" id="{13822712-D486-3C41-881F-11C13C2FF8D2}"/>
                  </a:ext>
                </a:extLst>
              </p:cNvPr>
              <p:cNvSpPr>
                <a:spLocks noRot="1" noChangeAspect="1" noMove="1" noResize="1" noEditPoints="1" noAdjustHandles="1" noChangeArrowheads="1" noChangeShapeType="1" noTextEdit="1"/>
              </p:cNvSpPr>
              <p:nvPr/>
            </p:nvSpPr>
            <p:spPr>
              <a:xfrm>
                <a:off x="3845430" y="700384"/>
                <a:ext cx="4793748" cy="954107"/>
              </a:xfrm>
              <a:prstGeom prst="rect">
                <a:avLst/>
              </a:prstGeom>
              <a:blipFill>
                <a:blip r:embed="rId3"/>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55A96C47-1B7F-45F1-5B3B-5A09D56EBF43}"/>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/90</a:t>
            </a:r>
            <a:endParaRPr kumimoji="1" lang="zh-CN" altLang="en-US" dirty="0"/>
          </a:p>
        </p:txBody>
      </p:sp>
    </p:spTree>
    <p:extLst>
      <p:ext uri="{BB962C8B-B14F-4D97-AF65-F5344CB8AC3E}">
        <p14:creationId xmlns:p14="http://schemas.microsoft.com/office/powerpoint/2010/main" val="21299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68632"/>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定理证明 </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 真值表</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5724A2F-4E15-E946-B433-D95391E653A2}"/>
                  </a:ext>
                </a:extLst>
              </p:cNvPr>
              <p:cNvSpPr/>
              <p:nvPr/>
            </p:nvSpPr>
            <p:spPr>
              <a:xfrm>
                <a:off x="4717985" y="1007680"/>
                <a:ext cx="2390270" cy="524118"/>
              </a:xfrm>
              <a:prstGeom prst="rect">
                <a:avLst/>
              </a:prstGeom>
            </p:spPr>
            <p:txBody>
              <a:bodyPr wrap="none">
                <a:spAutoFit/>
              </a:bodyPr>
              <a:lstStyle/>
              <a:p>
                <a:pPr lvl="0" algn="ctr">
                  <a:defRPr/>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e>
                      </m:acc>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𝐴</m:t>
                          </m:r>
                        </m:e>
                      </m:acc>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7" name="矩形 6">
                <a:extLst>
                  <a:ext uri="{FF2B5EF4-FFF2-40B4-BE49-F238E27FC236}">
                    <a16:creationId xmlns:a16="http://schemas.microsoft.com/office/drawing/2014/main" id="{85724A2F-4E15-E946-B433-D95391E653A2}"/>
                  </a:ext>
                </a:extLst>
              </p:cNvPr>
              <p:cNvSpPr>
                <a:spLocks noRot="1" noChangeAspect="1" noMove="1" noResize="1" noEditPoints="1" noAdjustHandles="1" noChangeArrowheads="1" noChangeShapeType="1" noTextEdit="1"/>
              </p:cNvSpPr>
              <p:nvPr/>
            </p:nvSpPr>
            <p:spPr>
              <a:xfrm>
                <a:off x="4717985" y="1007680"/>
                <a:ext cx="2390270" cy="52411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10B9721A-D902-BE44-BF6D-C4596F75606C}"/>
                  </a:ext>
                </a:extLst>
              </p:cNvPr>
              <p:cNvGraphicFramePr>
                <a:graphicFrameLocks noGrp="1"/>
              </p:cNvGraphicFramePr>
              <p:nvPr>
                <p:extLst>
                  <p:ext uri="{D42A27DB-BD31-4B8C-83A1-F6EECF244321}">
                    <p14:modId xmlns:p14="http://schemas.microsoft.com/office/powerpoint/2010/main" val="1391048415"/>
                  </p:ext>
                </p:extLst>
              </p:nvPr>
            </p:nvGraphicFramePr>
            <p:xfrm>
              <a:off x="1335024" y="2220082"/>
              <a:ext cx="8728012" cy="2448435"/>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1043188">
                      <a:extLst>
                        <a:ext uri="{9D8B030D-6E8A-4147-A177-3AD203B41FA5}">
                          <a16:colId xmlns:a16="http://schemas.microsoft.com/office/drawing/2014/main" val="949417858"/>
                        </a:ext>
                      </a:extLst>
                    </a:gridCol>
                    <a:gridCol w="1565472">
                      <a:extLst>
                        <a:ext uri="{9D8B030D-6E8A-4147-A177-3AD203B41FA5}">
                          <a16:colId xmlns:a16="http://schemas.microsoft.com/office/drawing/2014/main" val="861887139"/>
                        </a:ext>
                      </a:extLst>
                    </a:gridCol>
                    <a:gridCol w="1177728">
                      <a:extLst>
                        <a:ext uri="{9D8B030D-6E8A-4147-A177-3AD203B41FA5}">
                          <a16:colId xmlns:a16="http://schemas.microsoft.com/office/drawing/2014/main" val="2782843042"/>
                        </a:ext>
                      </a:extLst>
                    </a:gridCol>
                    <a:gridCol w="1292352">
                      <a:extLst>
                        <a:ext uri="{9D8B030D-6E8A-4147-A177-3AD203B41FA5}">
                          <a16:colId xmlns:a16="http://schemas.microsoft.com/office/drawing/2014/main" val="912570241"/>
                        </a:ext>
                      </a:extLst>
                    </a:gridCol>
                    <a:gridCol w="2174812">
                      <a:extLst>
                        <a:ext uri="{9D8B030D-6E8A-4147-A177-3AD203B41FA5}">
                          <a16:colId xmlns:a16="http://schemas.microsoft.com/office/drawing/2014/main" val="4062818900"/>
                        </a:ext>
                      </a:extLst>
                    </a:gridCol>
                  </a:tblGrid>
                  <a:tr h="370840">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m:t>
                                </m:r>
                              </m:oMath>
                            </m:oMathPara>
                          </a14:m>
                          <a:endParaRPr lang="zh-CN" altLang="en-US" sz="240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𝐵</m:t>
                                </m:r>
                              </m:oMath>
                            </m:oMathPara>
                          </a14:m>
                          <a:endParaRPr lang="zh-CN" altLang="en-US" sz="240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e>
                                </m:acc>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𝐵</m:t>
                                    </m:r>
                                  </m:e>
                                </m:acc>
                              </m:oMath>
                            </m:oMathPara>
                          </a14:m>
                          <a:endParaRPr lang="zh-CN" altLang="en-US" sz="2400" b="0" dirty="0"/>
                        </a:p>
                      </a:txBody>
                      <a:tcPr/>
                    </a:tc>
                    <a:tc>
                      <a:txBody>
                        <a:bodyPr/>
                        <a:lstStyle/>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𝐴</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𝐵</m:t>
                                    </m:r>
                                  </m:e>
                                </m:acc>
                              </m:oMath>
                            </m:oMathPara>
                          </a14:m>
                          <a:endParaRPr lang="zh-CN" altLang="en-US" sz="2400" b="0" dirty="0"/>
                        </a:p>
                      </a:txBody>
                      <a:tcPr/>
                    </a:tc>
                    <a:extLst>
                      <a:ext uri="{0D108BD9-81ED-4DB2-BD59-A6C34878D82A}">
                        <a16:rowId xmlns:a16="http://schemas.microsoft.com/office/drawing/2014/main" val="628419554"/>
                      </a:ext>
                    </a:extLst>
                  </a:tr>
                  <a:tr h="370840">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bl>
              </a:graphicData>
            </a:graphic>
          </p:graphicFrame>
        </mc:Choice>
        <mc:Fallback xmlns="">
          <p:graphicFrame>
            <p:nvGraphicFramePr>
              <p:cNvPr id="10" name="表格 9">
                <a:extLst>
                  <a:ext uri="{FF2B5EF4-FFF2-40B4-BE49-F238E27FC236}">
                    <a16:creationId xmlns:a16="http://schemas.microsoft.com/office/drawing/2014/main" id="{10B9721A-D902-BE44-BF6D-C4596F75606C}"/>
                  </a:ext>
                </a:extLst>
              </p:cNvPr>
              <p:cNvGraphicFramePr>
                <a:graphicFrameLocks noGrp="1"/>
              </p:cNvGraphicFramePr>
              <p:nvPr>
                <p:extLst>
                  <p:ext uri="{D42A27DB-BD31-4B8C-83A1-F6EECF244321}">
                    <p14:modId xmlns:p14="http://schemas.microsoft.com/office/powerpoint/2010/main" val="1391048415"/>
                  </p:ext>
                </p:extLst>
              </p:nvPr>
            </p:nvGraphicFramePr>
            <p:xfrm>
              <a:off x="1335024" y="2220082"/>
              <a:ext cx="8728012" cy="2483995"/>
            </p:xfrm>
            <a:graphic>
              <a:graphicData uri="http://schemas.openxmlformats.org/drawingml/2006/table">
                <a:tbl>
                  <a:tblPr firstRow="1" bandRow="1">
                    <a:tableStyleId>{5C22544A-7EE6-4342-B048-85BDC9FD1C3A}</a:tableStyleId>
                  </a:tblPr>
                  <a:tblGrid>
                    <a:gridCol w="761534">
                      <a:extLst>
                        <a:ext uri="{9D8B030D-6E8A-4147-A177-3AD203B41FA5}">
                          <a16:colId xmlns:a16="http://schemas.microsoft.com/office/drawing/2014/main" val="1845369362"/>
                        </a:ext>
                      </a:extLst>
                    </a:gridCol>
                    <a:gridCol w="712926">
                      <a:extLst>
                        <a:ext uri="{9D8B030D-6E8A-4147-A177-3AD203B41FA5}">
                          <a16:colId xmlns:a16="http://schemas.microsoft.com/office/drawing/2014/main" val="1153637395"/>
                        </a:ext>
                      </a:extLst>
                    </a:gridCol>
                    <a:gridCol w="1043188">
                      <a:extLst>
                        <a:ext uri="{9D8B030D-6E8A-4147-A177-3AD203B41FA5}">
                          <a16:colId xmlns:a16="http://schemas.microsoft.com/office/drawing/2014/main" val="949417858"/>
                        </a:ext>
                      </a:extLst>
                    </a:gridCol>
                    <a:gridCol w="1565472">
                      <a:extLst>
                        <a:ext uri="{9D8B030D-6E8A-4147-A177-3AD203B41FA5}">
                          <a16:colId xmlns:a16="http://schemas.microsoft.com/office/drawing/2014/main" val="861887139"/>
                        </a:ext>
                      </a:extLst>
                    </a:gridCol>
                    <a:gridCol w="1177728">
                      <a:extLst>
                        <a:ext uri="{9D8B030D-6E8A-4147-A177-3AD203B41FA5}">
                          <a16:colId xmlns:a16="http://schemas.microsoft.com/office/drawing/2014/main" val="2782843042"/>
                        </a:ext>
                      </a:extLst>
                    </a:gridCol>
                    <a:gridCol w="1292352">
                      <a:extLst>
                        <a:ext uri="{9D8B030D-6E8A-4147-A177-3AD203B41FA5}">
                          <a16:colId xmlns:a16="http://schemas.microsoft.com/office/drawing/2014/main" val="912570241"/>
                        </a:ext>
                      </a:extLst>
                    </a:gridCol>
                    <a:gridCol w="2174812">
                      <a:extLst>
                        <a:ext uri="{9D8B030D-6E8A-4147-A177-3AD203B41FA5}">
                          <a16:colId xmlns:a16="http://schemas.microsoft.com/office/drawing/2014/main" val="4062818900"/>
                        </a:ext>
                      </a:extLst>
                    </a:gridCol>
                  </a:tblGrid>
                  <a:tr h="641223">
                    <a:tc>
                      <a:txBody>
                        <a:bodyPr/>
                        <a:lstStyle/>
                        <a:p>
                          <a:endParaRPr lang="zh-CN"/>
                        </a:p>
                      </a:txBody>
                      <a:tcPr>
                        <a:blipFill>
                          <a:blip r:embed="rId3"/>
                          <a:stretch>
                            <a:fillRect l="-1667" r="-1050000" b="-300000"/>
                          </a:stretch>
                        </a:blipFill>
                      </a:tcPr>
                    </a:tc>
                    <a:tc>
                      <a:txBody>
                        <a:bodyPr/>
                        <a:lstStyle/>
                        <a:p>
                          <a:endParaRPr lang="zh-CN"/>
                        </a:p>
                      </a:txBody>
                      <a:tcPr>
                        <a:blipFill>
                          <a:blip r:embed="rId3"/>
                          <a:stretch>
                            <a:fillRect l="-108929" r="-1025000" b="-300000"/>
                          </a:stretch>
                        </a:blipFill>
                      </a:tcPr>
                    </a:tc>
                    <a:tc>
                      <a:txBody>
                        <a:bodyPr/>
                        <a:lstStyle/>
                        <a:p>
                          <a:endParaRPr lang="zh-CN"/>
                        </a:p>
                      </a:txBody>
                      <a:tcPr>
                        <a:blipFill>
                          <a:blip r:embed="rId3"/>
                          <a:stretch>
                            <a:fillRect l="-142683" r="-600000" b="-300000"/>
                          </a:stretch>
                        </a:blipFill>
                      </a:tcPr>
                    </a:tc>
                    <a:tc>
                      <a:txBody>
                        <a:bodyPr/>
                        <a:lstStyle/>
                        <a:p>
                          <a:endParaRPr lang="zh-CN"/>
                        </a:p>
                      </a:txBody>
                      <a:tcPr>
                        <a:blipFill>
                          <a:blip r:embed="rId3"/>
                          <a:stretch>
                            <a:fillRect l="-160484" r="-296774" b="-300000"/>
                          </a:stretch>
                        </a:blipFill>
                      </a:tcPr>
                    </a:tc>
                    <a:tc>
                      <a:txBody>
                        <a:bodyPr/>
                        <a:lstStyle/>
                        <a:p>
                          <a:endParaRPr lang="zh-CN"/>
                        </a:p>
                      </a:txBody>
                      <a:tcPr>
                        <a:blipFill>
                          <a:blip r:embed="rId3"/>
                          <a:stretch>
                            <a:fillRect l="-347312" r="-295699" b="-300000"/>
                          </a:stretch>
                        </a:blipFill>
                      </a:tcPr>
                    </a:tc>
                    <a:tc>
                      <a:txBody>
                        <a:bodyPr/>
                        <a:lstStyle/>
                        <a:p>
                          <a:endParaRPr lang="zh-CN"/>
                        </a:p>
                      </a:txBody>
                      <a:tcPr>
                        <a:blipFill>
                          <a:blip r:embed="rId3"/>
                          <a:stretch>
                            <a:fillRect l="-407843" r="-169608" b="-300000"/>
                          </a:stretch>
                        </a:blipFill>
                      </a:tcPr>
                    </a:tc>
                    <a:tc>
                      <a:txBody>
                        <a:bodyPr/>
                        <a:lstStyle/>
                        <a:p>
                          <a:endParaRPr lang="zh-CN"/>
                        </a:p>
                      </a:txBody>
                      <a:tcPr>
                        <a:blipFill>
                          <a:blip r:embed="rId3"/>
                          <a:stretch>
                            <a:fillRect l="-302924" r="-1170" b="-300000"/>
                          </a:stretch>
                        </a:blipFill>
                      </a:tcPr>
                    </a:tc>
                    <a:extLst>
                      <a:ext uri="{0D108BD9-81ED-4DB2-BD59-A6C34878D82A}">
                        <a16:rowId xmlns:a16="http://schemas.microsoft.com/office/drawing/2014/main" val="628419554"/>
                      </a:ext>
                    </a:extLst>
                  </a:tr>
                  <a:tr h="460693">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460693">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460693">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460693">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lnSpc>
                              <a:spcPct val="150000"/>
                            </a:lnSpc>
                          </a:pP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lnSpc>
                              <a:spcPct val="150000"/>
                            </a:lnSpc>
                          </a:pP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bl>
              </a:graphicData>
            </a:graphic>
          </p:graphicFrame>
        </mc:Fallback>
      </mc:AlternateContent>
      <p:sp>
        <p:nvSpPr>
          <p:cNvPr id="2" name="灯片编号占位符 1">
            <a:extLst>
              <a:ext uri="{FF2B5EF4-FFF2-40B4-BE49-F238E27FC236}">
                <a16:creationId xmlns:a16="http://schemas.microsoft.com/office/drawing/2014/main" id="{5CF15687-70FD-3FD4-6D50-6C121658873C}"/>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/90</a:t>
            </a:r>
            <a:endParaRPr kumimoji="1" lang="zh-CN" altLang="en-US" dirty="0"/>
          </a:p>
        </p:txBody>
      </p:sp>
    </p:spTree>
    <p:extLst>
      <p:ext uri="{BB962C8B-B14F-4D97-AF65-F5344CB8AC3E}">
        <p14:creationId xmlns:p14="http://schemas.microsoft.com/office/powerpoint/2010/main" val="346079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0902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关于等式的三个重要规则：</a:t>
            </a:r>
            <a:r>
              <a:rPr kumimoji="1" lang="zh-CN" altLang="en-US" sz="2800" dirty="0">
                <a:solidFill>
                  <a:srgbClr val="0000FF"/>
                </a:solidFill>
                <a:latin typeface="Myriad Pro" panose="020B0503030403020204" pitchFamily="34" charset="0"/>
                <a:ea typeface="Songti SC" panose="02010600040101010101" pitchFamily="2" charset="-122"/>
              </a:rPr>
              <a:t>代入规则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反演规则</a:t>
            </a:r>
            <a:r>
              <a:rPr kumimoji="1" lang="zh-CN" altLang="en-US" sz="2800" dirty="0">
                <a:latin typeface="Myriad Pro" panose="020B0503030403020204" pitchFamily="34" charset="0"/>
                <a:ea typeface="Songti SC" panose="02010600040101010101" pitchFamily="2" charset="-122"/>
              </a:rPr>
              <a:t>、</a:t>
            </a:r>
            <a:r>
              <a:rPr kumimoji="1" lang="zh-CN" altLang="en-US" sz="2800" dirty="0">
                <a:solidFill>
                  <a:srgbClr val="0000FF"/>
                </a:solidFill>
                <a:latin typeface="Myriad Pro" panose="020B0503030403020204" pitchFamily="34" charset="0"/>
                <a:ea typeface="Songti SC" panose="02010600040101010101" pitchFamily="2" charset="-122"/>
              </a:rPr>
              <a:t>对偶规则</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8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代入规则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在任何逻辑等式中，如果等式两边所有出现某一变量的地方，都代之以一个函数，则等式依然成立</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在推导公式中用处很大，将已有等式中某一变量用任意一个函数代替后，就得到了新的等式，从而扩大了等式的应用范围</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5B8A441-30D1-4F43-AFD2-448B3589E5E6}"/>
                  </a:ext>
                </a:extLst>
              </p:cNvPr>
              <p:cNvSpPr txBox="1"/>
              <p:nvPr/>
            </p:nvSpPr>
            <p:spPr>
              <a:xfrm>
                <a:off x="844378" y="4392909"/>
                <a:ext cx="10503243" cy="1939377"/>
              </a:xfrm>
              <a:prstGeom prst="rect">
                <a:avLst/>
              </a:prstGeom>
              <a:noFill/>
            </p:spPr>
            <p:txBody>
              <a:bodyPr wrap="square" rtlCol="0">
                <a:spAutoFit/>
              </a:bodyPr>
              <a:lstStyle/>
              <a:p>
                <a:pPr>
                  <a:lnSpc>
                    <a:spcPct val="114000"/>
                  </a:lnSpc>
                  <a:spcBef>
                    <a:spcPts val="12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r>
                      <a:rPr lang="zh-CN" altLang="en-US" sz="2800" b="0" i="0" smtClean="0">
                        <a:latin typeface="Cambria Math" panose="02040503050406030204" pitchFamily="18" charset="0"/>
                      </a:rPr>
                      <m:t> </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r>
                          <a:rPr lang="en-US" altLang="zh-CN" sz="2800" i="1">
                            <a:latin typeface="Cambria Math" panose="02040503050406030204" pitchFamily="18" charset="0"/>
                          </a:rPr>
                          <m:t>⋅</m:t>
                        </m:r>
                        <m:r>
                          <a:rPr lang="en-US" altLang="zh-CN" sz="2800" i="1">
                            <a:latin typeface="Cambria Math" panose="02040503050406030204" pitchFamily="18" charset="0"/>
                          </a:rPr>
                          <m:t>𝐵</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oMath>
                </a14:m>
                <a:r>
                  <a:rPr kumimoji="1" lang="zh-CN" altLang="en-US" sz="2800" dirty="0">
                    <a:latin typeface="Songti SC" panose="02010600040101010101" pitchFamily="2" charset="-122"/>
                    <a:ea typeface="Songti SC" panose="02010600040101010101" pitchFamily="2" charset="-122"/>
                  </a:rPr>
                  <a:t>，若用</a:t>
                </a:r>
                <a14:m>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𝐶</m:t>
                    </m:r>
                    <m:r>
                      <a:rPr kumimoji="1" lang="zh-CN" altLang="en-US" sz="2800" b="0" i="1" smtClean="0">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代替等式中的</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𝐴</m:t>
                    </m:r>
                  </m:oMath>
                </a14:m>
                <a:r>
                  <a:rPr kumimoji="1" lang="zh-CN" altLang="en-US" sz="2800" dirty="0">
                    <a:latin typeface="Songti SC" panose="02010600040101010101" pitchFamily="2" charset="-122"/>
                    <a:ea typeface="Songti SC" panose="02010600040101010101" pitchFamily="2" charset="-122"/>
                  </a:rPr>
                  <a:t>，根据代入  </a:t>
                </a:r>
                <a:endParaRPr kumimoji="1" lang="en-US" altLang="zh-CN" sz="2800" dirty="0">
                  <a:latin typeface="Songti SC" panose="02010600040101010101" pitchFamily="2" charset="-122"/>
                  <a:ea typeface="Songti SC" panose="02010600040101010101" pitchFamily="2" charset="-122"/>
                </a:endParaRPr>
              </a:p>
              <a:p>
                <a:pPr>
                  <a:lnSpc>
                    <a:spcPct val="114000"/>
                  </a:lnSpc>
                </a:pPr>
                <a:r>
                  <a:rPr kumimoji="1" lang="zh-CN" altLang="en-US" sz="2800" dirty="0">
                    <a:latin typeface="Songti SC" panose="02010600040101010101" pitchFamily="2" charset="-122"/>
                    <a:ea typeface="Songti SC" panose="02010600040101010101" pitchFamily="2" charset="-122"/>
                  </a:rPr>
                  <a:t>        规则，等式依然成立，故</a:t>
                </a:r>
                <a:endParaRPr kumimoji="1" lang="en-US" altLang="zh-CN" sz="2800" dirty="0">
                  <a:latin typeface="Songti SC" panose="02010600040101010101" pitchFamily="2" charset="-122"/>
                  <a:ea typeface="Songti SC" panose="02010600040101010101" pitchFamily="2" charset="-122"/>
                </a:endParaRPr>
              </a:p>
              <a:p>
                <a:pPr>
                  <a:lnSpc>
                    <a:spcPct val="200000"/>
                  </a:lnSpc>
                  <a:spcBef>
                    <a:spcPts val="2400"/>
                  </a:spcBef>
                </a:pPr>
                <a14:m>
                  <m:oMathPara xmlns:m="http://schemas.openxmlformats.org/officeDocument/2006/math">
                    <m:oMathParaPr>
                      <m:jc m:val="centerGroup"/>
                    </m:oMathParaPr>
                    <m:oMath xmlns:m="http://schemas.openxmlformats.org/officeDocument/2006/math">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r>
                            <a:rPr lang="en-US" altLang="zh-CN" sz="2800" i="1">
                              <a:latin typeface="Cambria Math" panose="02040503050406030204" pitchFamily="18" charset="0"/>
                            </a:rPr>
                            <m:t>⋅</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i="1">
                              <a:latin typeface="Cambria Math" panose="02040503050406030204" pitchFamily="18" charset="0"/>
                            </a:rPr>
                            <m:t>𝐵</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𝐶</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r>
                        <a:rPr lang="en-US" altLang="zh-CN" sz="2800" b="0" i="1" smtClean="0">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𝐴</m:t>
                          </m:r>
                        </m:e>
                      </m:acc>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𝐶</m:t>
                          </m:r>
                        </m:e>
                      </m:acc>
                      <m:r>
                        <a:rPr lang="en-US" altLang="zh-CN" sz="2800" b="0" i="1" smtClean="0">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𝐵</m:t>
                          </m:r>
                        </m:e>
                      </m:acc>
                    </m:oMath>
                  </m:oMathPara>
                </a14:m>
                <a:endParaRPr kumimoji="1" lang="zh-CN" altLang="en-US" sz="2800" dirty="0"/>
              </a:p>
            </p:txBody>
          </p:sp>
        </mc:Choice>
        <mc:Fallback xmlns="">
          <p:sp>
            <p:nvSpPr>
              <p:cNvPr id="2" name="文本框 1">
                <a:extLst>
                  <a:ext uri="{FF2B5EF4-FFF2-40B4-BE49-F238E27FC236}">
                    <a16:creationId xmlns:a16="http://schemas.microsoft.com/office/drawing/2014/main" id="{25B8A441-30D1-4F43-AFD2-448B3589E5E6}"/>
                  </a:ext>
                </a:extLst>
              </p:cNvPr>
              <p:cNvSpPr txBox="1">
                <a:spLocks noRot="1" noChangeAspect="1" noMove="1" noResize="1" noEditPoints="1" noAdjustHandles="1" noChangeArrowheads="1" noChangeShapeType="1" noTextEdit="1"/>
              </p:cNvSpPr>
              <p:nvPr/>
            </p:nvSpPr>
            <p:spPr>
              <a:xfrm>
                <a:off x="844378" y="4392909"/>
                <a:ext cx="10503243" cy="1939377"/>
              </a:xfrm>
              <a:prstGeom prst="rect">
                <a:avLst/>
              </a:prstGeom>
              <a:blipFill>
                <a:blip r:embed="rId2"/>
                <a:stretch>
                  <a:fillRect l="-1086" t="-649" r="-724"/>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76A78773-05B9-F2B9-7AE3-D655AE5CEEEA}"/>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/90</a:t>
            </a:r>
            <a:endParaRPr kumimoji="1" lang="zh-CN" altLang="en-US" dirty="0"/>
          </a:p>
        </p:txBody>
      </p:sp>
    </p:spTree>
    <p:extLst>
      <p:ext uri="{BB962C8B-B14F-4D97-AF65-F5344CB8AC3E}">
        <p14:creationId xmlns:p14="http://schemas.microsoft.com/office/powerpoint/2010/main" val="4621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0902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关于等式的三个重要规则：</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代入规则</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反演规则</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对偶规则</a:t>
                </a:r>
                <a:endParaRPr kumimoji="1" lang="en-US" altLang="zh-CN"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endParaRPr>
              </a:p>
              <a:p>
                <a:pPr marL="342900" indent="-342900">
                  <a:lnSpc>
                    <a:spcPct val="114000"/>
                  </a:lnSpc>
                  <a:spcBef>
                    <a:spcPts val="1800"/>
                  </a:spcBef>
                  <a:buFont typeface="Lucida Grande" panose="020B0600040502020204" pitchFamily="34" charset="0"/>
                  <a:buChar char="▪"/>
                </a:pP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反演规则</a:t>
                </a:r>
                <a:endPar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对于任意一个函数表达式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，将</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Y</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中所有的“</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0</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1</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1</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0</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”；原变量换成反变量，反变量换成原变量，那么所得到的表达式就是</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的反函数</a:t>
                </a:r>
                <a14:m>
                  <m:oMath xmlns:m="http://schemas.openxmlformats.org/officeDocument/2006/math">
                    <m:acc>
                      <m:accPr>
                        <m:chr m:val="̅"/>
                        <m:ctrlPr>
                          <a:rPr kumimoji="1" lang="en-US" altLang="zh-CN" sz="2400" i="1" dirty="0" smtClean="0">
                            <a:latin typeface="Cambria Math" panose="02040503050406030204" pitchFamily="18" charset="0"/>
                            <a:ea typeface="KaiTi" panose="02010609060101010101" pitchFamily="49" charset="-122"/>
                          </a:rPr>
                        </m:ctrlPr>
                      </m:accPr>
                      <m:e>
                        <m:r>
                          <a:rPr kumimoji="1" lang="en-US" altLang="zh-CN" sz="2400" b="0" i="1" dirty="0" smtClean="0">
                            <a:latin typeface="Cambria Math" panose="02040503050406030204" pitchFamily="18" charset="0"/>
                            <a:ea typeface="KaiTi" panose="02010609060101010101" pitchFamily="49" charset="-122"/>
                          </a:rPr>
                          <m:t>𝑌</m:t>
                        </m:r>
                      </m:e>
                    </m:acc>
                  </m:oMath>
                </a14:m>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意义在于，利用它比较容易地求出一个逻辑函数的反函数</a:t>
                </a:r>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82134"/>
                <a:ext cx="12192000" cy="3090270"/>
              </a:xfrm>
              <a:prstGeom prst="rect">
                <a:avLst/>
              </a:prstGeom>
              <a:blipFill>
                <a:blip r:embed="rId2"/>
                <a:stretch>
                  <a:fillRect l="-1041" t="-1230" r="-104" b="-4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extLst>
                  <p:ext uri="{D42A27DB-BD31-4B8C-83A1-F6EECF244321}">
                    <p14:modId xmlns:p14="http://schemas.microsoft.com/office/powerpoint/2010/main" val="2267547104"/>
                  </p:ext>
                </p:extLst>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370840">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𝐶</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+0</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r>
                                    <a:rPr lang="en-US" altLang="zh-CN" sz="2800" b="0" i="1" dirty="0" smtClean="0">
                                      <a:solidFill>
                                        <a:schemeClr val="tx1"/>
                                      </a:solidFill>
                                      <a:latin typeface="Cambria Math" panose="02040503050406030204" pitchFamily="18" charset="0"/>
                                    </a:rPr>
                                    <m:t>𝐴</m:t>
                                  </m:r>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𝐵</m:t>
                                  </m:r>
                                </m:e>
                              </m:d>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𝐶</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e>
                              </m:d>
                              <m:r>
                                <a:rPr lang="en-US" altLang="zh-CN" sz="2800" b="0" i="1" dirty="0" smtClean="0">
                                  <a:solidFill>
                                    <a:schemeClr val="tx1"/>
                                  </a:solidFill>
                                  <a:latin typeface="Cambria Math" panose="02040503050406030204" pitchFamily="18" charset="0"/>
                                </a:rPr>
                                <m:t>⋅1</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3037195030"/>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𝐶</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𝐸</m:t>
                                          </m:r>
                                        </m:e>
                                      </m:acc>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𝐴</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𝐵</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𝐶</m:t>
                                  </m:r>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𝐸</m:t>
                                      </m:r>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1574820697"/>
                      </a:ext>
                    </a:extLst>
                  </a:tr>
                </a:tbl>
              </a:graphicData>
            </a:graphic>
          </p:graphicFrame>
        </mc:Choice>
        <mc:Fallback xmlns="">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extLst>
                  <p:ext uri="{D42A27DB-BD31-4B8C-83A1-F6EECF244321}">
                    <p14:modId xmlns:p14="http://schemas.microsoft.com/office/powerpoint/2010/main" val="2267547104"/>
                  </p:ext>
                </p:extLst>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670497">
                    <a:tc>
                      <a:txBody>
                        <a:bodyPr/>
                        <a:lstStyle/>
                        <a:p>
                          <a:endParaRPr lang="zh-CN"/>
                        </a:p>
                      </a:txBody>
                      <a:tcPr>
                        <a:blipFill>
                          <a:blip r:embed="rId3"/>
                          <a:stretch>
                            <a:fillRect l="-258" t="-1887" r="-100515" b="-145283"/>
                          </a:stretch>
                        </a:blipFill>
                      </a:tcPr>
                    </a:tc>
                    <a:tc>
                      <a:txBody>
                        <a:bodyPr/>
                        <a:lstStyle/>
                        <a:p>
                          <a:endParaRPr lang="zh-CN"/>
                        </a:p>
                      </a:txBody>
                      <a:tcPr>
                        <a:blipFill>
                          <a:blip r:embed="rId3"/>
                          <a:stretch>
                            <a:fillRect l="-100258" t="-1887" r="-515" b="-145283"/>
                          </a:stretch>
                        </a:blipFill>
                      </a:tcPr>
                    </a:tc>
                    <a:extLst>
                      <a:ext uri="{0D108BD9-81ED-4DB2-BD59-A6C34878D82A}">
                        <a16:rowId xmlns:a16="http://schemas.microsoft.com/office/drawing/2014/main" val="3037195030"/>
                      </a:ext>
                    </a:extLst>
                  </a:tr>
                  <a:tr h="796227">
                    <a:tc>
                      <a:txBody>
                        <a:bodyPr/>
                        <a:lstStyle/>
                        <a:p>
                          <a:endParaRPr lang="zh-CN"/>
                        </a:p>
                      </a:txBody>
                      <a:tcPr>
                        <a:blipFill>
                          <a:blip r:embed="rId3"/>
                          <a:stretch>
                            <a:fillRect l="-258" t="-85714" r="-100515" b="-22222"/>
                          </a:stretch>
                        </a:blipFill>
                      </a:tcPr>
                    </a:tc>
                    <a:tc>
                      <a:txBody>
                        <a:bodyPr/>
                        <a:lstStyle/>
                        <a:p>
                          <a:endParaRPr lang="zh-CN"/>
                        </a:p>
                      </a:txBody>
                      <a:tcPr>
                        <a:blipFill>
                          <a:blip r:embed="rId3"/>
                          <a:stretch>
                            <a:fillRect l="-100258" t="-85714" r="-515" b="-22222"/>
                          </a:stretch>
                        </a:blipFill>
                      </a:tcPr>
                    </a:tc>
                    <a:extLst>
                      <a:ext uri="{0D108BD9-81ED-4DB2-BD59-A6C34878D82A}">
                        <a16:rowId xmlns:a16="http://schemas.microsoft.com/office/drawing/2014/main" val="1574820697"/>
                      </a:ext>
                    </a:extLst>
                  </a:tr>
                </a:tbl>
              </a:graphicData>
            </a:graphic>
          </p:graphicFrame>
        </mc:Fallback>
      </mc:AlternateContent>
      <p:sp>
        <p:nvSpPr>
          <p:cNvPr id="2" name="灯片编号占位符 1">
            <a:extLst>
              <a:ext uri="{FF2B5EF4-FFF2-40B4-BE49-F238E27FC236}">
                <a16:creationId xmlns:a16="http://schemas.microsoft.com/office/drawing/2014/main" id="{A41EA7AC-3203-DC48-0677-18239507E6D6}"/>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/90</a:t>
            </a:r>
            <a:endParaRPr kumimoji="1" lang="zh-CN" altLang="en-US" dirty="0"/>
          </a:p>
        </p:txBody>
      </p:sp>
    </p:spTree>
    <p:extLst>
      <p:ext uri="{BB962C8B-B14F-4D97-AF65-F5344CB8AC3E}">
        <p14:creationId xmlns:p14="http://schemas.microsoft.com/office/powerpoint/2010/main" val="278203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2060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关于等式的三个重要规则：</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代入规则</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反演规则</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对偶规则</a:t>
                </a:r>
                <a:endParaRPr kumimoji="1" lang="en-US" altLang="zh-CN"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endParaRPr>
              </a:p>
              <a:p>
                <a:pPr marL="342900" indent="-342900">
                  <a:lnSpc>
                    <a:spcPct val="114000"/>
                  </a:lnSpc>
                  <a:spcBef>
                    <a:spcPts val="1800"/>
                  </a:spcBef>
                  <a:buFont typeface="Lucida Grande" panose="020B0600040502020204" pitchFamily="34" charset="0"/>
                  <a:buChar char="▪"/>
                </a:pP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反演规则</a:t>
                </a:r>
                <a:endPar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运用反演规则时，不是一个变量上的反号应保持不变</a:t>
                </a:r>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运算符号的优先顺序：先算括号，再算乘积，最后算加法；例：</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𝐵</m:t>
                        </m:r>
                      </m:e>
                    </m:acc>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𝐷</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，应先算</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𝐴</m:t>
                        </m:r>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𝐵</m:t>
                        </m:r>
                      </m:e>
                    </m:acc>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和</a:t>
                </a:r>
                <a14:m>
                  <m:oMath xmlns:m="http://schemas.openxmlformats.org/officeDocument/2006/math">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𝐷</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，然后将两者相加，应写成</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𝑌</m:t>
                        </m:r>
                      </m:e>
                    </m:acc>
                    <m:r>
                      <a:rPr lang="en-US" altLang="zh-CN" sz="2400" i="1" dirty="0">
                        <a:latin typeface="Cambria Math" panose="02040503050406030204" pitchFamily="18" charset="0"/>
                      </a:rPr>
                      <m:t>=</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𝐴</m:t>
                        </m:r>
                        <m:r>
                          <a:rPr lang="en-US" altLang="zh-CN" sz="2400" i="1" dirty="0">
                            <a:latin typeface="Cambria Math" panose="02040503050406030204" pitchFamily="18" charset="0"/>
                          </a:rPr>
                          <m:t>+</m:t>
                        </m:r>
                        <m:r>
                          <a:rPr lang="en-US" altLang="zh-CN" sz="2400" i="1" dirty="0">
                            <a:latin typeface="Cambria Math" panose="02040503050406030204" pitchFamily="18" charset="0"/>
                          </a:rPr>
                          <m:t>𝐵</m:t>
                        </m:r>
                      </m:e>
                    </m:d>
                    <m:r>
                      <a:rPr lang="en-US" altLang="zh-CN" sz="2400" i="1" dirty="0">
                        <a:latin typeface="Cambria Math" panose="02040503050406030204" pitchFamily="18" charset="0"/>
                      </a:rPr>
                      <m:t>⋅</m:t>
                    </m:r>
                    <m:d>
                      <m:dPr>
                        <m:ctrlPr>
                          <a:rPr lang="en-US" altLang="zh-CN" sz="2400" i="1" dirty="0">
                            <a:latin typeface="Cambria Math" panose="02040503050406030204" pitchFamily="18" charset="0"/>
                          </a:rPr>
                        </m:ctrlPr>
                      </m:d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𝐶</m:t>
                            </m:r>
                          </m:e>
                        </m:acc>
                        <m:r>
                          <a:rPr lang="en-US" altLang="zh-CN" sz="2400" i="1" dirty="0">
                            <a:latin typeface="Cambria Math" panose="02040503050406030204" pitchFamily="18" charset="0"/>
                          </a:rPr>
                          <m:t>+</m:t>
                        </m:r>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𝐷</m:t>
                            </m:r>
                          </m:e>
                        </m:acc>
                      </m:e>
                    </m:d>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，而不是</a:t>
                </a: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𝑌</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𝐷</m:t>
                        </m:r>
                      </m:e>
                    </m:acc>
                  </m:oMath>
                </a14:m>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82134"/>
                <a:ext cx="12192000" cy="3206070"/>
              </a:xfrm>
              <a:prstGeom prst="rect">
                <a:avLst/>
              </a:prstGeom>
              <a:blipFill>
                <a:blip r:embed="rId2"/>
                <a:stretch>
                  <a:fillRect l="-1041" t="-11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370840">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𝐶</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+0</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r>
                                    <a:rPr lang="en-US" altLang="zh-CN" sz="2800" b="0" i="1" dirty="0" smtClean="0">
                                      <a:solidFill>
                                        <a:schemeClr val="tx1"/>
                                      </a:solidFill>
                                      <a:latin typeface="Cambria Math" panose="02040503050406030204" pitchFamily="18" charset="0"/>
                                    </a:rPr>
                                    <m:t>𝐴</m:t>
                                  </m:r>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𝐵</m:t>
                                  </m:r>
                                </m:e>
                              </m:d>
                              <m:r>
                                <a:rPr lang="en-US" altLang="zh-CN" sz="2800" b="0" i="1" dirty="0" smtClean="0">
                                  <a:solidFill>
                                    <a:schemeClr val="tx1"/>
                                  </a:solidFill>
                                  <a:latin typeface="Cambria Math" panose="02040503050406030204" pitchFamily="18" charset="0"/>
                                </a:rPr>
                                <m:t>⋅</m:t>
                              </m:r>
                              <m:d>
                                <m:dPr>
                                  <m:ctrlPr>
                                    <a:rPr lang="en-US" altLang="zh-CN" sz="2800" b="0" i="1" dirty="0" smtClean="0">
                                      <a:solidFill>
                                        <a:schemeClr val="tx1"/>
                                      </a:solidFill>
                                      <a:latin typeface="Cambria Math" panose="02040503050406030204" pitchFamily="18" charset="0"/>
                                    </a:rPr>
                                  </m:ctrlPr>
                                </m:d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𝐶</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e>
                              </m:d>
                              <m:r>
                                <a:rPr lang="en-US" altLang="zh-CN" sz="2800" b="0" i="1" dirty="0" smtClean="0">
                                  <a:solidFill>
                                    <a:schemeClr val="tx1"/>
                                  </a:solidFill>
                                  <a:latin typeface="Cambria Math" panose="02040503050406030204" pitchFamily="18" charset="0"/>
                                </a:rPr>
                                <m:t>⋅1</m:t>
                              </m:r>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3037195030"/>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800" b="0" dirty="0">
                              <a:solidFill>
                                <a:schemeClr val="tx1"/>
                              </a:solidFill>
                              <a:latin typeface="Songti SC" panose="02010600040101010101" pitchFamily="2" charset="-122"/>
                              <a:ea typeface="Songti SC" panose="02010600040101010101" pitchFamily="2" charset="-122"/>
                            </a:rPr>
                            <a:t>若 </a:t>
                          </a:r>
                          <a14:m>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𝐶</m:t>
                                      </m:r>
                                    </m:e>
                                  </m:acc>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𝐷</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𝐸</m:t>
                                          </m:r>
                                        </m:e>
                                      </m:acc>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tc>
                      <a:txBody>
                        <a:bodyPr/>
                        <a:lstStyle/>
                        <a:p>
                          <a:pPr>
                            <a:lnSpc>
                              <a:spcPct val="150000"/>
                            </a:lnSpc>
                          </a:pPr>
                          <a:r>
                            <a:rPr lang="zh-CN" altLang="en-US" sz="2800" b="0" dirty="0">
                              <a:solidFill>
                                <a:schemeClr val="tx1"/>
                              </a:solidFill>
                              <a:latin typeface="Songti SC" panose="02010600040101010101" pitchFamily="2" charset="-122"/>
                              <a:ea typeface="Songti SC" panose="02010600040101010101" pitchFamily="2" charset="-122"/>
                            </a:rPr>
                            <a:t>则 </a:t>
                          </a:r>
                          <a14:m>
                            <m:oMath xmlns:m="http://schemas.openxmlformats.org/officeDocument/2006/math">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𝑌</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𝐴</m:t>
                                  </m:r>
                                </m:e>
                              </m:acc>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𝐵</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𝐶</m:t>
                                  </m:r>
                                  <m:r>
                                    <a:rPr lang="en-US" altLang="zh-CN" sz="2800" b="0" i="1" dirty="0" smtClean="0">
                                      <a:solidFill>
                                        <a:schemeClr val="tx1"/>
                                      </a:solidFill>
                                      <a:latin typeface="Cambria Math" panose="02040503050406030204" pitchFamily="18" charset="0"/>
                                    </a:rPr>
                                    <m:t>⋅</m:t>
                                  </m:r>
                                  <m:acc>
                                    <m:accPr>
                                      <m:chr m:val="̅"/>
                                      <m:ctrlPr>
                                        <a:rPr lang="en-US" altLang="zh-CN" sz="2800" b="0" i="1" dirty="0" smtClean="0">
                                          <a:solidFill>
                                            <a:schemeClr val="tx1"/>
                                          </a:solidFill>
                                          <a:latin typeface="Cambria Math" panose="02040503050406030204" pitchFamily="18" charset="0"/>
                                        </a:rPr>
                                      </m:ctrlPr>
                                    </m:accPr>
                                    <m:e>
                                      <m:acc>
                                        <m:accPr>
                                          <m:chr m:val="̅"/>
                                          <m:ctrlPr>
                                            <a:rPr lang="en-US" altLang="zh-CN" sz="2800" b="0" i="1" dirty="0" smtClean="0">
                                              <a:solidFill>
                                                <a:schemeClr val="tx1"/>
                                              </a:solidFill>
                                              <a:latin typeface="Cambria Math" panose="02040503050406030204" pitchFamily="18" charset="0"/>
                                            </a:rPr>
                                          </m:ctrlPr>
                                        </m:accPr>
                                        <m:e>
                                          <m:r>
                                            <a:rPr lang="en-US" altLang="zh-CN" sz="2800" b="0" i="1" dirty="0" smtClean="0">
                                              <a:solidFill>
                                                <a:schemeClr val="tx1"/>
                                              </a:solidFill>
                                              <a:latin typeface="Cambria Math" panose="02040503050406030204" pitchFamily="18" charset="0"/>
                                            </a:rPr>
                                            <m:t>𝐷</m:t>
                                          </m:r>
                                        </m:e>
                                      </m:acc>
                                      <m:r>
                                        <a:rPr lang="en-US" altLang="zh-CN" sz="2800" b="0" i="1" dirty="0" smtClean="0">
                                          <a:solidFill>
                                            <a:schemeClr val="tx1"/>
                                          </a:solidFill>
                                          <a:latin typeface="Cambria Math" panose="02040503050406030204" pitchFamily="18" charset="0"/>
                                        </a:rPr>
                                        <m:t>⋅</m:t>
                                      </m:r>
                                      <m:r>
                                        <a:rPr lang="en-US" altLang="zh-CN" sz="2800" b="0" i="1" dirty="0" smtClean="0">
                                          <a:solidFill>
                                            <a:schemeClr val="tx1"/>
                                          </a:solidFill>
                                          <a:latin typeface="Cambria Math" panose="02040503050406030204" pitchFamily="18" charset="0"/>
                                        </a:rPr>
                                        <m:t>𝐸</m:t>
                                      </m:r>
                                    </m:e>
                                  </m:acc>
                                </m:e>
                              </m:acc>
                            </m:oMath>
                          </a14:m>
                          <a:endParaRPr lang="zh-CN" altLang="en-US" sz="2800" b="0" dirty="0">
                            <a:solidFill>
                              <a:schemeClr val="tx1"/>
                            </a:solidFill>
                            <a:latin typeface="Songti SC" panose="02010600040101010101" pitchFamily="2" charset="-122"/>
                            <a:ea typeface="Songti SC" panose="02010600040101010101" pitchFamily="2" charset="-122"/>
                          </a:endParaRPr>
                        </a:p>
                      </a:txBody>
                      <a:tcPr>
                        <a:solidFill>
                          <a:schemeClr val="bg1">
                            <a:lumMod val="95000"/>
                          </a:schemeClr>
                        </a:solidFill>
                      </a:tcPr>
                    </a:tc>
                    <a:extLst>
                      <a:ext uri="{0D108BD9-81ED-4DB2-BD59-A6C34878D82A}">
                        <a16:rowId xmlns:a16="http://schemas.microsoft.com/office/drawing/2014/main" val="1574820697"/>
                      </a:ext>
                    </a:extLst>
                  </a:tr>
                </a:tbl>
              </a:graphicData>
            </a:graphic>
          </p:graphicFrame>
        </mc:Choice>
        <mc:Fallback xmlns="">
          <p:graphicFrame>
            <p:nvGraphicFramePr>
              <p:cNvPr id="6" name="表格 5">
                <a:extLst>
                  <a:ext uri="{FF2B5EF4-FFF2-40B4-BE49-F238E27FC236}">
                    <a16:creationId xmlns:a16="http://schemas.microsoft.com/office/drawing/2014/main" id="{0F652B8B-59A7-1946-B381-3C3A404F11BB}"/>
                  </a:ext>
                </a:extLst>
              </p:cNvPr>
              <p:cNvGraphicFramePr>
                <a:graphicFrameLocks noGrp="1"/>
              </p:cNvGraphicFramePr>
              <p:nvPr/>
            </p:nvGraphicFramePr>
            <p:xfrm>
              <a:off x="1170405" y="4654030"/>
              <a:ext cx="9851190" cy="1466724"/>
            </p:xfrm>
            <a:graphic>
              <a:graphicData uri="http://schemas.openxmlformats.org/drawingml/2006/table">
                <a:tbl>
                  <a:tblPr firstRow="1" bandRow="1">
                    <a:tableStyleId>{5C22544A-7EE6-4342-B048-85BDC9FD1C3A}</a:tableStyleId>
                  </a:tblPr>
                  <a:tblGrid>
                    <a:gridCol w="4925595">
                      <a:extLst>
                        <a:ext uri="{9D8B030D-6E8A-4147-A177-3AD203B41FA5}">
                          <a16:colId xmlns:a16="http://schemas.microsoft.com/office/drawing/2014/main" val="4054084803"/>
                        </a:ext>
                      </a:extLst>
                    </a:gridCol>
                    <a:gridCol w="4925595">
                      <a:extLst>
                        <a:ext uri="{9D8B030D-6E8A-4147-A177-3AD203B41FA5}">
                          <a16:colId xmlns:a16="http://schemas.microsoft.com/office/drawing/2014/main" val="1797992577"/>
                        </a:ext>
                      </a:extLst>
                    </a:gridCol>
                  </a:tblGrid>
                  <a:tr h="670497">
                    <a:tc>
                      <a:txBody>
                        <a:bodyPr/>
                        <a:lstStyle/>
                        <a:p>
                          <a:endParaRPr lang="zh-CN"/>
                        </a:p>
                      </a:txBody>
                      <a:tcPr>
                        <a:blipFill>
                          <a:blip r:embed="rId3"/>
                          <a:stretch>
                            <a:fillRect l="-258" t="-1887" r="-100515" b="-145283"/>
                          </a:stretch>
                        </a:blipFill>
                      </a:tcPr>
                    </a:tc>
                    <a:tc>
                      <a:txBody>
                        <a:bodyPr/>
                        <a:lstStyle/>
                        <a:p>
                          <a:endParaRPr lang="zh-CN"/>
                        </a:p>
                      </a:txBody>
                      <a:tcPr>
                        <a:blipFill>
                          <a:blip r:embed="rId3"/>
                          <a:stretch>
                            <a:fillRect l="-100258" t="-1887" r="-515" b="-145283"/>
                          </a:stretch>
                        </a:blipFill>
                      </a:tcPr>
                    </a:tc>
                    <a:extLst>
                      <a:ext uri="{0D108BD9-81ED-4DB2-BD59-A6C34878D82A}">
                        <a16:rowId xmlns:a16="http://schemas.microsoft.com/office/drawing/2014/main" val="3037195030"/>
                      </a:ext>
                    </a:extLst>
                  </a:tr>
                  <a:tr h="796227">
                    <a:tc>
                      <a:txBody>
                        <a:bodyPr/>
                        <a:lstStyle/>
                        <a:p>
                          <a:endParaRPr lang="zh-CN"/>
                        </a:p>
                      </a:txBody>
                      <a:tcPr>
                        <a:blipFill>
                          <a:blip r:embed="rId3"/>
                          <a:stretch>
                            <a:fillRect l="-258" t="-85714" r="-100515" b="-22222"/>
                          </a:stretch>
                        </a:blipFill>
                      </a:tcPr>
                    </a:tc>
                    <a:tc>
                      <a:txBody>
                        <a:bodyPr/>
                        <a:lstStyle/>
                        <a:p>
                          <a:endParaRPr lang="zh-CN"/>
                        </a:p>
                      </a:txBody>
                      <a:tcPr>
                        <a:blipFill>
                          <a:blip r:embed="rId3"/>
                          <a:stretch>
                            <a:fillRect l="-100258" t="-85714" r="-515" b="-22222"/>
                          </a:stretch>
                        </a:blipFill>
                      </a:tcPr>
                    </a:tc>
                    <a:extLst>
                      <a:ext uri="{0D108BD9-81ED-4DB2-BD59-A6C34878D82A}">
                        <a16:rowId xmlns:a16="http://schemas.microsoft.com/office/drawing/2014/main" val="1574820697"/>
                      </a:ext>
                    </a:extLst>
                  </a:tr>
                </a:tbl>
              </a:graphicData>
            </a:graphic>
          </p:graphicFrame>
        </mc:Fallback>
      </mc:AlternateContent>
      <p:sp>
        <p:nvSpPr>
          <p:cNvPr id="2" name="灯片编号占位符 1">
            <a:extLst>
              <a:ext uri="{FF2B5EF4-FFF2-40B4-BE49-F238E27FC236}">
                <a16:creationId xmlns:a16="http://schemas.microsoft.com/office/drawing/2014/main" id="{9E325F70-0592-1B7B-AD4A-140976E69789}"/>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/90</a:t>
            </a:r>
            <a:endParaRPr kumimoji="1" lang="zh-CN" altLang="en-US" dirty="0"/>
          </a:p>
        </p:txBody>
      </p:sp>
    </p:spTree>
    <p:extLst>
      <p:ext uri="{BB962C8B-B14F-4D97-AF65-F5344CB8AC3E}">
        <p14:creationId xmlns:p14="http://schemas.microsoft.com/office/powerpoint/2010/main" val="372879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latin typeface="Myriad Pro" panose="020B0503030403020204" pitchFamily="34" charset="0"/>
                <a:ea typeface="Songti SC" panose="02010600040101010101" pitchFamily="2" charset="-122"/>
              </a:rPr>
              <a:t>逻辑代数的基本概念、公式和定理</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基本和常用逻辑运算</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986ABF31-A1CA-290A-9711-38A8E4F679A5}"/>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/90</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公式和定理</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758D372F-EFA5-5A41-B7AA-801EC73DED5A}"/>
                  </a:ext>
                </a:extLst>
              </p:cNvPr>
              <p:cNvSpPr txBox="1"/>
              <p:nvPr/>
            </p:nvSpPr>
            <p:spPr>
              <a:xfrm>
                <a:off x="0" y="882134"/>
                <a:ext cx="12192000" cy="366517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关于等式的三个重要规则：</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代入规则</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反演规则</a:t>
                </a: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rPr>
                  <a:t>对偶规则</a:t>
                </a:r>
                <a:endParaRPr kumimoji="1" lang="en-US" altLang="zh-CN" sz="2800" dirty="0">
                  <a:solidFill>
                    <a:srgbClr val="0000FF"/>
                  </a:solidFill>
                  <a:latin typeface="Times New Roman" panose="02020603050405020304" pitchFamily="18" charset="0"/>
                  <a:ea typeface="Songti SC" panose="02010600040101010101" pitchFamily="2" charset="-122"/>
                  <a:cs typeface="Times New Roman" panose="02020603050405020304" pitchFamily="18" charset="0"/>
                </a:endParaRPr>
              </a:p>
              <a:p>
                <a:pPr marL="342900" indent="-342900">
                  <a:lnSpc>
                    <a:spcPct val="114000"/>
                  </a:lnSpc>
                  <a:spcBef>
                    <a:spcPts val="1800"/>
                  </a:spcBef>
                  <a:buFont typeface="Lucida Grande" panose="020B0600040502020204" pitchFamily="34" charset="0"/>
                  <a:buChar char="▪"/>
                </a:pPr>
                <a:r>
                  <a:rPr kumimoji="1" lang="zh-CN" altLang="en-US" sz="2800" dirty="0">
                    <a:latin typeface="Times New Roman" panose="02020603050405020304" pitchFamily="18" charset="0"/>
                    <a:ea typeface="Songti SC" panose="02010600040101010101" pitchFamily="2" charset="-122"/>
                    <a:cs typeface="Times New Roman" panose="02020603050405020304" pitchFamily="18" charset="0"/>
                  </a:rPr>
                  <a:t>对偶规则</a:t>
                </a:r>
                <a:endParaRPr kumimoji="1" lang="en-US" altLang="zh-CN" sz="2800" dirty="0">
                  <a:latin typeface="Times New Roman" panose="02020603050405020304" pitchFamily="18" charset="0"/>
                  <a:ea typeface="Songti SC" panose="02010600040101010101" pitchFamily="2"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对偶式：对任何一个逻辑式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，将其中的“</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0</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1</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1</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”换成“</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0</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”，则可得到一个新的逻辑式</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𝑌</m:t>
                        </m:r>
                      </m:e>
                      <m:sup>
                        <m:r>
                          <a:rPr kumimoji="1" lang="zh-CN" altLang="en-US" sz="2400" b="0" i="1" dirty="0" smtClean="0">
                            <a:latin typeface="Cambria Math" panose="02040503050406030204" pitchFamily="18" charset="0"/>
                            <a:ea typeface="KaiTi" panose="02010609060101010101" pitchFamily="49" charset="-122"/>
                          </a:rPr>
                          <m:t>∗</m:t>
                        </m:r>
                      </m:sup>
                    </m:sSup>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（或</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𝑌</m:t>
                        </m:r>
                      </m:e>
                      <m:sup>
                        <m:r>
                          <a:rPr kumimoji="1" lang="en-US" altLang="zh-CN" sz="2400" b="0" i="1" dirty="0" smtClean="0">
                            <a:latin typeface="Cambria Math" panose="02040503050406030204" pitchFamily="18" charset="0"/>
                            <a:ea typeface="KaiTi" panose="02010609060101010101" pitchFamily="49" charset="-122"/>
                          </a:rPr>
                          <m:t>′</m:t>
                        </m:r>
                      </m:sup>
                    </m:sSup>
                  </m:oMath>
                </a14:m>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若两个逻辑式相等，则它们的对偶式也相等</a:t>
                </a:r>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优先顺序：括号优先，先乘后加</a:t>
                </a:r>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意义在于若一个公式成立，则其对偶公式也成立</a:t>
                </a:r>
                <a:endPar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82134"/>
                <a:ext cx="12192000" cy="3665171"/>
              </a:xfrm>
              <a:prstGeom prst="rect">
                <a:avLst/>
              </a:prstGeom>
              <a:blipFill>
                <a:blip r:embed="rId2"/>
                <a:stretch>
                  <a:fillRect l="-1041" t="-1034" b="-31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5CBD0E58-9DF2-5E4C-A2F1-13872891D580}"/>
                  </a:ext>
                </a:extLst>
              </p:cNvPr>
              <p:cNvGraphicFramePr>
                <a:graphicFrameLocks noGrp="1"/>
              </p:cNvGraphicFramePr>
              <p:nvPr>
                <p:extLst>
                  <p:ext uri="{D42A27DB-BD31-4B8C-83A1-F6EECF244321}">
                    <p14:modId xmlns:p14="http://schemas.microsoft.com/office/powerpoint/2010/main" val="3487468071"/>
                  </p:ext>
                </p:extLst>
              </p:nvPr>
            </p:nvGraphicFramePr>
            <p:xfrm>
              <a:off x="931117" y="4859452"/>
              <a:ext cx="4740636" cy="1631349"/>
            </p:xfrm>
            <a:graphic>
              <a:graphicData uri="http://schemas.openxmlformats.org/drawingml/2006/table">
                <a:tbl>
                  <a:tblPr/>
                  <a:tblGrid>
                    <a:gridCol w="2367508">
                      <a:extLst>
                        <a:ext uri="{9D8B030D-6E8A-4147-A177-3AD203B41FA5}">
                          <a16:colId xmlns:a16="http://schemas.microsoft.com/office/drawing/2014/main" val="3733397636"/>
                        </a:ext>
                      </a:extLst>
                    </a:gridCol>
                    <a:gridCol w="2373128">
                      <a:extLst>
                        <a:ext uri="{9D8B030D-6E8A-4147-A177-3AD203B41FA5}">
                          <a16:colId xmlns:a16="http://schemas.microsoft.com/office/drawing/2014/main" val="4217839420"/>
                        </a:ext>
                      </a:extLst>
                    </a:gridCol>
                  </a:tblGrid>
                  <a:tr h="421495">
                    <a:tc>
                      <a:txBody>
                        <a:bodyPr/>
                        <a:lstStyle/>
                        <a:p>
                          <a:pPr algn="ctr">
                            <a:lnSpc>
                              <a:spcPct val="100000"/>
                            </a:lnSpc>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0⋅0=0</m:t>
                                </m:r>
                              </m:oMath>
                            </m:oMathPara>
                          </a14:m>
                          <a:endParaRPr lang="zh-CN" altLang="en-US" sz="1700" dirty="0">
                            <a:effectLst/>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100000"/>
                            </a:lnSpc>
                          </a:pPr>
                          <a14:m>
                            <m:oMathPara xmlns:m="http://schemas.openxmlformats.org/officeDocument/2006/math">
                              <m:oMathParaPr>
                                <m:jc m:val="centerGroup"/>
                              </m:oMathParaPr>
                              <m:oMath xmlns:m="http://schemas.openxmlformats.org/officeDocument/2006/math">
                                <m:r>
                                  <a:rPr lang="en-US" altLang="zh-CN" sz="1700" b="0" i="1" smtClean="0">
                                    <a:solidFill>
                                      <a:schemeClr val="tx1"/>
                                    </a:solidFill>
                                    <a:latin typeface="Cambria Math" panose="02040503050406030204" pitchFamily="18" charset="0"/>
                                  </a:rPr>
                                  <m:t>1+1=1</m:t>
                                </m:r>
                              </m:oMath>
                            </m:oMathPara>
                          </a14:m>
                          <a:endParaRPr lang="zh-CN" altLang="en-US" sz="1700" b="0" dirty="0">
                            <a:solidFill>
                              <a:schemeClr val="tx1"/>
                            </a:solidFill>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4212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0⋅1=0</m:t>
                                </m:r>
                              </m:oMath>
                            </m:oMathPara>
                          </a14:m>
                          <a:endParaRPr lang="zh-CN" altLang="en-US" sz="1700" dirty="0">
                            <a:effectLst/>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1+0=1</m:t>
                                </m:r>
                              </m:oMath>
                            </m:oMathPara>
                          </a14:m>
                          <a:endParaRPr lang="zh-CN" altLang="en-US" sz="1700" dirty="0">
                            <a:effectLst/>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409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700" b="0" i="1" smtClean="0">
                                    <a:effectLst/>
                                    <a:latin typeface="Cambria Math" panose="02040503050406030204" pitchFamily="18" charset="0"/>
                                  </a:rPr>
                                  <m:t>1⋅1=1</m:t>
                                </m:r>
                              </m:oMath>
                            </m:oMathPara>
                          </a14:m>
                          <a:endParaRPr lang="zh-CN" altLang="en-US" sz="1700" dirty="0">
                            <a:effectLst/>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100000"/>
                            </a:lnSpc>
                          </a:pPr>
                          <a14:m>
                            <m:oMathPara xmlns:m="http://schemas.openxmlformats.org/officeDocument/2006/math">
                              <m:oMathParaPr>
                                <m:jc m:val="centerGroup"/>
                              </m:oMathParaPr>
                              <m:oMath xmlns:m="http://schemas.openxmlformats.org/officeDocument/2006/math">
                                <m:r>
                                  <a:rPr lang="en-US" altLang="zh-CN" sz="1700" b="0" i="1" smtClean="0">
                                    <a:solidFill>
                                      <a:schemeClr val="tx1"/>
                                    </a:solidFill>
                                    <a:latin typeface="Cambria Math" panose="02040503050406030204" pitchFamily="18" charset="0"/>
                                  </a:rPr>
                                  <m:t>0+0=0</m:t>
                                </m:r>
                              </m:oMath>
                            </m:oMathPara>
                          </a14:m>
                          <a:endParaRPr lang="zh-CN" altLang="en-US" sz="1700" b="0" dirty="0">
                            <a:solidFill>
                              <a:schemeClr val="tx1"/>
                            </a:solidFill>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381562317"/>
                      </a:ext>
                    </a:extLst>
                  </a:tr>
                  <a:tr h="379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1700" b="0" i="1" smtClean="0">
                                        <a:solidFill>
                                          <a:schemeClr val="tx1"/>
                                        </a:solidFill>
                                        <a:latin typeface="Cambria Math" panose="02040503050406030204" pitchFamily="18" charset="0"/>
                                      </a:rPr>
                                    </m:ctrlPr>
                                  </m:accPr>
                                  <m:e>
                                    <m:r>
                                      <a:rPr lang="en-US" altLang="zh-CN" sz="1700" b="0" i="1" smtClean="0">
                                        <a:solidFill>
                                          <a:schemeClr val="tx1"/>
                                        </a:solidFill>
                                        <a:latin typeface="Cambria Math" panose="02040503050406030204" pitchFamily="18" charset="0"/>
                                      </a:rPr>
                                      <m:t>0</m:t>
                                    </m:r>
                                  </m:e>
                                </m:acc>
                                <m:r>
                                  <a:rPr lang="en-US" altLang="zh-CN" sz="1700" b="0" i="1" smtClean="0">
                                    <a:solidFill>
                                      <a:schemeClr val="tx1"/>
                                    </a:solidFill>
                                    <a:latin typeface="Cambria Math" panose="02040503050406030204" pitchFamily="18" charset="0"/>
                                  </a:rPr>
                                  <m:t>=1</m:t>
                                </m:r>
                              </m:oMath>
                            </m:oMathPara>
                          </a14:m>
                          <a:endParaRPr lang="zh-CN" altLang="en-US" sz="1700" b="0" dirty="0">
                            <a:solidFill>
                              <a:schemeClr val="tx1"/>
                            </a:solidFill>
                          </a:endParaRPr>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1700" b="0" i="1" smtClean="0">
                                        <a:solidFill>
                                          <a:schemeClr val="tx1"/>
                                        </a:solidFill>
                                        <a:latin typeface="Cambria Math" panose="02040503050406030204" pitchFamily="18" charset="0"/>
                                      </a:rPr>
                                    </m:ctrlPr>
                                  </m:accPr>
                                  <m:e>
                                    <m:r>
                                      <a:rPr lang="en-US" altLang="zh-CN" sz="1700" b="0" i="1" smtClean="0">
                                        <a:solidFill>
                                          <a:schemeClr val="tx1"/>
                                        </a:solidFill>
                                        <a:latin typeface="Cambria Math" panose="02040503050406030204" pitchFamily="18" charset="0"/>
                                      </a:rPr>
                                      <m:t>1</m:t>
                                    </m:r>
                                  </m:e>
                                </m:acc>
                                <m:r>
                                  <a:rPr lang="en-US" altLang="zh-CN" sz="1700" b="0" i="1" smtClean="0">
                                    <a:solidFill>
                                      <a:schemeClr val="tx1"/>
                                    </a:solidFill>
                                    <a:latin typeface="Cambria Math" panose="02040503050406030204" pitchFamily="18" charset="0"/>
                                  </a:rPr>
                                  <m:t>=0</m:t>
                                </m:r>
                              </m:oMath>
                            </m:oMathPara>
                          </a14:m>
                          <a:endParaRPr lang="zh-CN" altLang="en-US" sz="1700" b="0" dirty="0">
                            <a:solidFill>
                              <a:schemeClr val="tx1"/>
                            </a:solidFill>
                          </a:endParaRPr>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7" name="表格 6">
                <a:extLst>
                  <a:ext uri="{FF2B5EF4-FFF2-40B4-BE49-F238E27FC236}">
                    <a16:creationId xmlns:a16="http://schemas.microsoft.com/office/drawing/2014/main" id="{5CBD0E58-9DF2-5E4C-A2F1-13872891D580}"/>
                  </a:ext>
                </a:extLst>
              </p:cNvPr>
              <p:cNvGraphicFramePr>
                <a:graphicFrameLocks noGrp="1"/>
              </p:cNvGraphicFramePr>
              <p:nvPr>
                <p:extLst>
                  <p:ext uri="{D42A27DB-BD31-4B8C-83A1-F6EECF244321}">
                    <p14:modId xmlns:p14="http://schemas.microsoft.com/office/powerpoint/2010/main" val="3487468071"/>
                  </p:ext>
                </p:extLst>
              </p:nvPr>
            </p:nvGraphicFramePr>
            <p:xfrm>
              <a:off x="931117" y="4859452"/>
              <a:ext cx="4740636" cy="1631349"/>
            </p:xfrm>
            <a:graphic>
              <a:graphicData uri="http://schemas.openxmlformats.org/drawingml/2006/table">
                <a:tbl>
                  <a:tblPr/>
                  <a:tblGrid>
                    <a:gridCol w="2367508">
                      <a:extLst>
                        <a:ext uri="{9D8B030D-6E8A-4147-A177-3AD203B41FA5}">
                          <a16:colId xmlns:a16="http://schemas.microsoft.com/office/drawing/2014/main" val="3733397636"/>
                        </a:ext>
                      </a:extLst>
                    </a:gridCol>
                    <a:gridCol w="2373128">
                      <a:extLst>
                        <a:ext uri="{9D8B030D-6E8A-4147-A177-3AD203B41FA5}">
                          <a16:colId xmlns:a16="http://schemas.microsoft.com/office/drawing/2014/main" val="4217839420"/>
                        </a:ext>
                      </a:extLst>
                    </a:gridCol>
                  </a:tblGrid>
                  <a:tr h="421495">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2941" r="-101070" b="-285294"/>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2941" r="-1070" b="-285294"/>
                          </a:stretch>
                        </a:blipFill>
                      </a:tcPr>
                    </a:tc>
                    <a:extLst>
                      <a:ext uri="{0D108BD9-81ED-4DB2-BD59-A6C34878D82A}">
                        <a16:rowId xmlns:a16="http://schemas.microsoft.com/office/drawing/2014/main" val="4062269573"/>
                      </a:ext>
                    </a:extLst>
                  </a:tr>
                  <a:tr h="421251">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106061" r="-101070" b="-193939"/>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106061" r="-1070" b="-193939"/>
                          </a:stretch>
                        </a:blipFill>
                      </a:tcPr>
                    </a:tc>
                    <a:extLst>
                      <a:ext uri="{0D108BD9-81ED-4DB2-BD59-A6C34878D82A}">
                        <a16:rowId xmlns:a16="http://schemas.microsoft.com/office/drawing/2014/main" val="1883891346"/>
                      </a:ext>
                    </a:extLst>
                  </a:tr>
                  <a:tr h="409551">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206061" r="-101070" b="-93939"/>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206061" r="-1070" b="-93939"/>
                          </a:stretch>
                        </a:blipFill>
                      </a:tcPr>
                    </a:tc>
                    <a:extLst>
                      <a:ext uri="{0D108BD9-81ED-4DB2-BD59-A6C34878D82A}">
                        <a16:rowId xmlns:a16="http://schemas.microsoft.com/office/drawing/2014/main" val="1381562317"/>
                      </a:ext>
                    </a:extLst>
                  </a:tr>
                  <a:tr h="379052">
                    <a:tc>
                      <a:txBody>
                        <a:bodyPr/>
                        <a:lstStyle/>
                        <a:p>
                          <a:endParaRPr lang="zh-CN"/>
                        </a:p>
                      </a:txBody>
                      <a:tcPr marL="23394" marR="23394" marT="23394" marB="2339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535" t="-336667" r="-101070" b="-3333"/>
                          </a:stretch>
                        </a:blipFill>
                      </a:tcPr>
                    </a:tc>
                    <a:tc>
                      <a:txBody>
                        <a:bodyPr/>
                        <a:lstStyle/>
                        <a:p>
                          <a:endParaRPr lang="zh-CN"/>
                        </a:p>
                      </a:txBody>
                      <a:tcPr marL="62385" marR="62385" marT="31193" marB="31193"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00535" t="-336667" r="-1070" b="-3333"/>
                          </a:stretch>
                        </a:blipFill>
                      </a:tcPr>
                    </a:tc>
                    <a:extLst>
                      <a:ext uri="{0D108BD9-81ED-4DB2-BD59-A6C34878D82A}">
                        <a16:rowId xmlns:a16="http://schemas.microsoft.com/office/drawing/2014/main" val="255356946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274E0275-129C-7F4E-837D-7E8439E4CB82}"/>
                  </a:ext>
                </a:extLst>
              </p:cNvPr>
              <p:cNvGraphicFramePr>
                <a:graphicFrameLocks noGrp="1"/>
              </p:cNvGraphicFramePr>
              <p:nvPr>
                <p:extLst>
                  <p:ext uri="{D42A27DB-BD31-4B8C-83A1-F6EECF244321}">
                    <p14:modId xmlns:p14="http://schemas.microsoft.com/office/powerpoint/2010/main" val="2884406492"/>
                  </p:ext>
                </p:extLst>
              </p:nvPr>
            </p:nvGraphicFramePr>
            <p:xfrm>
              <a:off x="5918888" y="4859452"/>
              <a:ext cx="5745891" cy="140347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0">
                    <a:tc>
                      <a:txBody>
                        <a:bodyPr/>
                        <a:lstStyle/>
                        <a:p>
                          <a:pPr algn="ctr">
                            <a:lnSpc>
                              <a:spcPct val="200000"/>
                            </a:lnSpc>
                          </a:pPr>
                          <a:r>
                            <a:rPr lang="zh-CN" altLang="en-US" sz="2000" dirty="0">
                              <a:solidFill>
                                <a:schemeClr val="bg1"/>
                              </a:solidFill>
                              <a:effectLst/>
                              <a:latin typeface="KaiTi" panose="02010609060101010101" pitchFamily="49" charset="-122"/>
                              <a:ea typeface="KaiTi" panose="02010609060101010101" pitchFamily="49" charset="-122"/>
                            </a:rPr>
                            <a:t>同一律</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algn="ctr">
                            <a:lnSpc>
                              <a:spcPct val="200000"/>
                            </a:lnSpc>
                          </a:pPr>
                          <a14:m>
                            <m:oMathPara xmlns:m="http://schemas.openxmlformats.org/officeDocument/2006/math">
                              <m:oMathParaPr>
                                <m:jc m:val="centerGroup"/>
                              </m:oMathParaPr>
                              <m:oMath xmlns:m="http://schemas.openxmlformats.org/officeDocument/2006/math">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𝐴</m:t>
                                </m:r>
                              </m:oMath>
                            </m:oMathPara>
                          </a14:m>
                          <a:endParaRPr lang="zh-CN" altLang="en-US" sz="2000" i="1"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𝐴</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𝐴</m:t>
                                </m:r>
                              </m:oMath>
                            </m:oMathPara>
                          </a14:m>
                          <a:endParaRPr lang="zh-CN" altLang="en-US" sz="2000" b="0" i="1" dirty="0">
                            <a:solidFill>
                              <a:schemeClr val="tx1"/>
                            </a:solidFill>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8" name="表格 7">
                <a:extLst>
                  <a:ext uri="{FF2B5EF4-FFF2-40B4-BE49-F238E27FC236}">
                    <a16:creationId xmlns:a16="http://schemas.microsoft.com/office/drawing/2014/main" id="{274E0275-129C-7F4E-837D-7E8439E4CB82}"/>
                  </a:ext>
                </a:extLst>
              </p:cNvPr>
              <p:cNvGraphicFramePr>
                <a:graphicFrameLocks noGrp="1"/>
              </p:cNvGraphicFramePr>
              <p:nvPr>
                <p:extLst>
                  <p:ext uri="{D42A27DB-BD31-4B8C-83A1-F6EECF244321}">
                    <p14:modId xmlns:p14="http://schemas.microsoft.com/office/powerpoint/2010/main" val="2884406492"/>
                  </p:ext>
                </p:extLst>
              </p:nvPr>
            </p:nvGraphicFramePr>
            <p:xfrm>
              <a:off x="5918888" y="4859452"/>
              <a:ext cx="5745891" cy="140347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1040">
                    <a:tc>
                      <a:txBody>
                        <a:bodyPr/>
                        <a:lstStyle/>
                        <a:p>
                          <a:pPr algn="ctr">
                            <a:lnSpc>
                              <a:spcPct val="200000"/>
                            </a:lnSpc>
                          </a:pPr>
                          <a:r>
                            <a:rPr lang="zh-CN" altLang="en-US" sz="2000" dirty="0">
                              <a:solidFill>
                                <a:schemeClr val="bg1"/>
                              </a:solidFill>
                              <a:effectLst/>
                              <a:latin typeface="KaiTi" panose="02010609060101010101" pitchFamily="49" charset="-122"/>
                              <a:ea typeface="KaiTi" panose="02010609060101010101" pitchFamily="49" charset="-122"/>
                            </a:rPr>
                            <a:t>同一律</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91216" t="-1786" r="-117568" b="-101786"/>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164535" t="-1786" r="-1163" b="-101786"/>
                          </a:stretch>
                        </a:blipFill>
                      </a:tcPr>
                    </a:tc>
                    <a:extLst>
                      <a:ext uri="{0D108BD9-81ED-4DB2-BD59-A6C34878D82A}">
                        <a16:rowId xmlns:a16="http://schemas.microsoft.com/office/drawing/2014/main" val="4062269573"/>
                      </a:ext>
                    </a:extLst>
                  </a:tr>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91216" t="-101786" r="-117568" b="-1786"/>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4"/>
                          <a:stretch>
                            <a:fillRect l="-164535" t="-101786" r="-1163" b="-1786"/>
                          </a:stretch>
                        </a:blipFill>
                      </a:tcPr>
                    </a:tc>
                    <a:extLst>
                      <a:ext uri="{0D108BD9-81ED-4DB2-BD59-A6C34878D82A}">
                        <a16:rowId xmlns:a16="http://schemas.microsoft.com/office/drawing/2014/main" val="1883891346"/>
                      </a:ext>
                    </a:extLst>
                  </a:tr>
                </a:tbl>
              </a:graphicData>
            </a:graphic>
          </p:graphicFrame>
        </mc:Fallback>
      </mc:AlternateContent>
      <p:sp>
        <p:nvSpPr>
          <p:cNvPr id="2" name="灯片编号占位符 1">
            <a:extLst>
              <a:ext uri="{FF2B5EF4-FFF2-40B4-BE49-F238E27FC236}">
                <a16:creationId xmlns:a16="http://schemas.microsoft.com/office/drawing/2014/main" id="{71DC4BF7-4D7A-53B2-6FCA-5BF5E393C5E6}"/>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/90</a:t>
            </a:r>
            <a:endParaRPr kumimoji="1" lang="zh-CN" altLang="en-US" dirty="0"/>
          </a:p>
        </p:txBody>
      </p:sp>
    </p:spTree>
    <p:extLst>
      <p:ext uri="{BB962C8B-B14F-4D97-AF65-F5344CB8AC3E}">
        <p14:creationId xmlns:p14="http://schemas.microsoft.com/office/powerpoint/2010/main" val="3961863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若干常用公式</a:t>
            </a:r>
          </a:p>
        </p:txBody>
      </p:sp>
      <mc:AlternateContent xmlns:mc="http://schemas.openxmlformats.org/markup-compatibility/2006" xmlns:a14="http://schemas.microsoft.com/office/drawing/2010/main">
        <mc:Choice Requires="a14">
          <p:graphicFrame>
            <p:nvGraphicFramePr>
              <p:cNvPr id="3" name="表格 5">
                <a:extLst>
                  <a:ext uri="{FF2B5EF4-FFF2-40B4-BE49-F238E27FC236}">
                    <a16:creationId xmlns:a16="http://schemas.microsoft.com/office/drawing/2014/main" id="{FA497968-918E-A682-F74D-03994C4212CC}"/>
                  </a:ext>
                </a:extLst>
              </p:cNvPr>
              <p:cNvGraphicFramePr>
                <a:graphicFrameLocks noGrp="1"/>
              </p:cNvGraphicFramePr>
              <p:nvPr>
                <p:extLst>
                  <p:ext uri="{D42A27DB-BD31-4B8C-83A1-F6EECF244321}">
                    <p14:modId xmlns:p14="http://schemas.microsoft.com/office/powerpoint/2010/main" val="2720341479"/>
                  </p:ext>
                </p:extLst>
              </p:nvPr>
            </p:nvGraphicFramePr>
            <p:xfrm>
              <a:off x="314709" y="780584"/>
              <a:ext cx="11338314" cy="5551699"/>
            </p:xfrm>
            <a:graphic>
              <a:graphicData uri="http://schemas.openxmlformats.org/drawingml/2006/table">
                <a:tbl>
                  <a:tblPr firstRow="1" bandRow="1">
                    <a:tableStyleId>{5C22544A-7EE6-4342-B048-85BDC9FD1C3A}</a:tableStyleId>
                  </a:tblPr>
                  <a:tblGrid>
                    <a:gridCol w="4067719">
                      <a:extLst>
                        <a:ext uri="{9D8B030D-6E8A-4147-A177-3AD203B41FA5}">
                          <a16:colId xmlns:a16="http://schemas.microsoft.com/office/drawing/2014/main" val="3107089890"/>
                        </a:ext>
                      </a:extLst>
                    </a:gridCol>
                    <a:gridCol w="7270595">
                      <a:extLst>
                        <a:ext uri="{9D8B030D-6E8A-4147-A177-3AD203B41FA5}">
                          <a16:colId xmlns:a16="http://schemas.microsoft.com/office/drawing/2014/main" val="771080083"/>
                        </a:ext>
                      </a:extLst>
                    </a:gridCol>
                  </a:tblGrid>
                  <a:tr h="470903">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effectLst/>
                                    <a:latin typeface="Cambria Math" panose="02040503050406030204" pitchFamily="18" charset="0"/>
                                  </a:rPr>
                                  <m:t>𝐴</m:t>
                                </m:r>
                                <m:r>
                                  <a:rPr lang="en-US" altLang="zh-CN" sz="1800" b="0" i="1" smtClean="0">
                                    <a:effectLst/>
                                    <a:latin typeface="Cambria Math" panose="02040503050406030204" pitchFamily="18" charset="0"/>
                                  </a:rPr>
                                  <m:t>⋅</m:t>
                                </m:r>
                                <m:r>
                                  <a:rPr lang="en-US" altLang="zh-CN" sz="1800" b="0" i="1" smtClean="0">
                                    <a:effectLst/>
                                    <a:latin typeface="Cambria Math" panose="02040503050406030204" pitchFamily="18" charset="0"/>
                                  </a:rPr>
                                  <m:t>𝐵</m:t>
                                </m:r>
                                <m:r>
                                  <a:rPr lang="en-US" altLang="zh-CN" sz="1800" b="0" i="1" smtClean="0">
                                    <a:effectLst/>
                                    <a:latin typeface="Cambria Math" panose="02040503050406030204" pitchFamily="18" charset="0"/>
                                  </a:rPr>
                                  <m:t>+</m:t>
                                </m:r>
                                <m:r>
                                  <a:rPr lang="en-US" altLang="zh-CN" sz="1800" b="0" i="1" smtClean="0">
                                    <a:effectLst/>
                                    <a:latin typeface="Cambria Math" panose="02040503050406030204" pitchFamily="18" charset="0"/>
                                  </a:rPr>
                                  <m:t>𝐴</m:t>
                                </m:r>
                                <m:r>
                                  <a:rPr lang="en-US" altLang="zh-CN" sz="1800" b="0" i="1" smtClean="0">
                                    <a:effectLst/>
                                    <a:latin typeface="Cambria Math" panose="02040503050406030204" pitchFamily="18" charset="0"/>
                                  </a:rPr>
                                  <m:t>⋅</m:t>
                                </m:r>
                                <m:acc>
                                  <m:accPr>
                                    <m:chr m:val="̅"/>
                                    <m:ctrlPr>
                                      <a:rPr lang="en-US" altLang="zh-CN" sz="1800" b="0" i="1" smtClean="0">
                                        <a:effectLst/>
                                        <a:latin typeface="Cambria Math" panose="02040503050406030204" pitchFamily="18" charset="0"/>
                                      </a:rPr>
                                    </m:ctrlPr>
                                  </m:accPr>
                                  <m:e>
                                    <m:r>
                                      <a:rPr lang="en-US" altLang="zh-CN" sz="1800" b="0" i="1" smtClean="0">
                                        <a:effectLst/>
                                        <a:latin typeface="Cambria Math" panose="02040503050406030204" pitchFamily="18" charset="0"/>
                                      </a:rPr>
                                      <m:t>𝐵</m:t>
                                    </m:r>
                                  </m:e>
                                </m:acc>
                                <m:r>
                                  <a:rPr lang="en-US" altLang="zh-CN" sz="1800" b="0" i="1" smtClean="0">
                                    <a:effectLst/>
                                    <a:latin typeface="Cambria Math" panose="02040503050406030204" pitchFamily="18" charset="0"/>
                                  </a:rPr>
                                  <m:t>=</m:t>
                                </m:r>
                                <m:r>
                                  <a:rPr lang="en-US" altLang="zh-CN" sz="1800" b="0" i="1" smtClean="0">
                                    <a:effectLst/>
                                    <a:latin typeface="Cambria Math" panose="02040503050406030204" pitchFamily="18" charset="0"/>
                                  </a:rPr>
                                  <m:t>𝐴</m:t>
                                </m:r>
                              </m:oMath>
                            </m:oMathPara>
                          </a14:m>
                          <a:endParaRPr lang="zh-CN" altLang="en-US" sz="1800" i="1" dirty="0">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nSpc>
                              <a:spcPct val="125000"/>
                            </a:lnSpc>
                          </a:pPr>
                          <a:endParaRPr lang="zh-CN" altLang="en-US" dirty="0"/>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5643425"/>
                      </a:ext>
                    </a:extLst>
                  </a:tr>
                  <a:tr h="1022355">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𝐴</m:t>
                                </m:r>
                              </m:oMath>
                            </m:oMathPara>
                          </a14:m>
                          <a:endParaRPr lang="zh-CN" altLang="en-US" sz="1800" b="0" i="1" dirty="0">
                            <a:solidFill>
                              <a:schemeClr val="bg1"/>
                            </a:solidFill>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buFont typeface="標楷體" panose="02010601000101010101" pitchFamily="2" charset="-120"/>
                            <a:buChar char="•"/>
                          </a:pPr>
                          <a:r>
                            <a:rPr lang="zh-CN" altLang="en-US" sz="2400" dirty="0">
                              <a:latin typeface="KaiTi" panose="02010609060101010101" pitchFamily="49" charset="-122"/>
                              <a:ea typeface="KaiTi" panose="02010609060101010101" pitchFamily="49" charset="-122"/>
                            </a:rPr>
                            <a:t>在一个与或表达式中，如果一个乘积项是另一个乘积项的因子，则这另外一个乘积项是多余的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7442672"/>
                      </a:ext>
                    </a:extLst>
                  </a:tr>
                  <a:tr h="1022355">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e>
                                </m:acc>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oMath>
                            </m:oMathPara>
                          </a14:m>
                          <a:endParaRPr lang="zh-CN" altLang="en-US" sz="1800" b="0" i="1" dirty="0">
                            <a:solidFill>
                              <a:schemeClr val="bg1"/>
                            </a:solidFill>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spcBef>
                              <a:spcPts val="1200"/>
                            </a:spcBef>
                            <a:buFont typeface="系统字体常规体"/>
                            <a:buChar char="•"/>
                          </a:pPr>
                          <a:r>
                            <a:rPr lang="zh-CN" altLang="en-US" sz="2400" dirty="0">
                              <a:latin typeface="KaiTi" panose="02010609060101010101" pitchFamily="49" charset="-122"/>
                              <a:ea typeface="KaiTi" panose="02010609060101010101" pitchFamily="49" charset="-122"/>
                            </a:rPr>
                            <a:t>在一个与或表达式中，如果一个乘积项的反是另一个乘积项的因子，则这个因子是多余的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3865819"/>
                      </a:ext>
                    </a:extLst>
                  </a:tr>
                  <a:tr h="2013731">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e>
                                </m:acc>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𝐶</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𝐶</m:t>
                                </m:r>
                                <m:r>
                                  <a:rPr lang="en-US" altLang="zh-CN" sz="1800" b="0" i="1" smtClean="0">
                                    <a:solidFill>
                                      <a:schemeClr val="bg1"/>
                                    </a:solidFill>
                                    <a:effectLst/>
                                    <a:latin typeface="Cambria Math" panose="02040503050406030204" pitchFamily="18" charset="0"/>
                                  </a:rPr>
                                  <m:t>=</m:t>
                                </m:r>
                                <m:r>
                                  <a:rPr lang="en-US" altLang="zh-CN" sz="1800" b="0" i="1">
                                    <a:solidFill>
                                      <a:schemeClr val="bg1"/>
                                    </a:solidFill>
                                    <a:latin typeface="Cambria Math" panose="02040503050406030204" pitchFamily="18" charset="0"/>
                                  </a:rPr>
                                  <m:t>𝐴</m:t>
                                </m:r>
                                <m:r>
                                  <a:rPr lang="en-US" altLang="zh-CN" sz="1800" b="0" i="1">
                                    <a:solidFill>
                                      <a:schemeClr val="bg1"/>
                                    </a:solidFill>
                                    <a:latin typeface="Cambria Math" panose="02040503050406030204" pitchFamily="18" charset="0"/>
                                  </a:rPr>
                                  <m:t>⋅</m:t>
                                </m:r>
                                <m:r>
                                  <a:rPr lang="en-US" altLang="zh-CN" sz="1800" b="0" i="1">
                                    <a:solidFill>
                                      <a:schemeClr val="bg1"/>
                                    </a:solidFill>
                                    <a:latin typeface="Cambria Math" panose="02040503050406030204" pitchFamily="18" charset="0"/>
                                  </a:rPr>
                                  <m:t>𝐵</m:t>
                                </m:r>
                                <m:r>
                                  <a:rPr lang="en-US" altLang="zh-CN" sz="1800" b="0" i="1">
                                    <a:solidFill>
                                      <a:schemeClr val="bg1"/>
                                    </a:solidFill>
                                    <a:latin typeface="Cambria Math" panose="02040503050406030204" pitchFamily="18" charset="0"/>
                                  </a:rPr>
                                  <m:t>+</m:t>
                                </m:r>
                                <m:acc>
                                  <m:accPr>
                                    <m:chr m:val="̅"/>
                                    <m:ctrlPr>
                                      <a:rPr lang="en-US" altLang="zh-CN" sz="1800" b="0" i="1">
                                        <a:solidFill>
                                          <a:schemeClr val="bg1"/>
                                        </a:solidFill>
                                        <a:latin typeface="Cambria Math" panose="02040503050406030204" pitchFamily="18" charset="0"/>
                                      </a:rPr>
                                    </m:ctrlPr>
                                  </m:accPr>
                                  <m:e>
                                    <m:r>
                                      <a:rPr lang="en-US" altLang="zh-CN" sz="1800" b="0" i="1">
                                        <a:solidFill>
                                          <a:schemeClr val="bg1"/>
                                        </a:solidFill>
                                        <a:latin typeface="Cambria Math" panose="02040503050406030204" pitchFamily="18" charset="0"/>
                                      </a:rPr>
                                      <m:t>𝐴</m:t>
                                    </m:r>
                                  </m:e>
                                </m:acc>
                                <m:r>
                                  <a:rPr lang="en-US" altLang="zh-CN" sz="1800" b="0" i="1">
                                    <a:solidFill>
                                      <a:schemeClr val="bg1"/>
                                    </a:solidFill>
                                    <a:latin typeface="Cambria Math" panose="02040503050406030204" pitchFamily="18" charset="0"/>
                                  </a:rPr>
                                  <m:t>⋅</m:t>
                                </m:r>
                                <m:r>
                                  <a:rPr lang="en-US" altLang="zh-CN" sz="1800" b="0" i="1">
                                    <a:solidFill>
                                      <a:schemeClr val="bg1"/>
                                    </a:solidFill>
                                    <a:latin typeface="Cambria Math" panose="02040503050406030204" pitchFamily="18" charset="0"/>
                                  </a:rPr>
                                  <m:t>𝐶</m:t>
                                </m:r>
                              </m:oMath>
                            </m:oMathPara>
                          </a14:m>
                          <a:endParaRPr lang="zh-CN" altLang="en-US" sz="1800" b="0" i="1" dirty="0">
                            <a:solidFill>
                              <a:schemeClr val="bg1"/>
                            </a:solidFill>
                            <a:effectLst/>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spcBef>
                              <a:spcPts val="1200"/>
                            </a:spcBef>
                            <a:buFont typeface="系统字体常规体"/>
                            <a:buChar char="•"/>
                          </a:pPr>
                          <a:r>
                            <a:rPr lang="zh-CN" altLang="en-US" sz="2400" dirty="0">
                              <a:latin typeface="KaiTi" panose="02010609060101010101" pitchFamily="49" charset="-122"/>
                              <a:ea typeface="KaiTi" panose="02010609060101010101" pitchFamily="49" charset="-122"/>
                            </a:rPr>
                            <a:t>在一个与或表达式中，如果两个乘积项中，一个包含了原变量</a:t>
                          </a:r>
                          <a14:m>
                            <m:oMath xmlns:m="http://schemas.openxmlformats.org/officeDocument/2006/math">
                              <m:r>
                                <a:rPr lang="en-US" altLang="zh-CN" sz="2400" i="1" dirty="0" smtClean="0">
                                  <a:latin typeface="Cambria Math" panose="02040503050406030204" pitchFamily="18" charset="0"/>
                                  <a:ea typeface="KaiTi" panose="02010609060101010101" pitchFamily="49" charset="-122"/>
                                </a:rPr>
                                <m:t>𝐴</m:t>
                              </m:r>
                            </m:oMath>
                          </a14:m>
                          <a:r>
                            <a:rPr lang="zh-CN" altLang="en-US" sz="2400" dirty="0">
                              <a:latin typeface="KaiTi" panose="02010609060101010101" pitchFamily="49" charset="-122"/>
                              <a:ea typeface="KaiTi" panose="02010609060101010101" pitchFamily="49" charset="-122"/>
                            </a:rPr>
                            <a:t>，另一项包含了反变量</a:t>
                          </a:r>
                          <a14:m>
                            <m:oMath xmlns:m="http://schemas.openxmlformats.org/officeDocument/2006/math">
                              <m:acc>
                                <m:accPr>
                                  <m:chr m:val="̅"/>
                                  <m:ctrlPr>
                                    <a:rPr lang="en-US" altLang="zh-CN" sz="2400" b="0" i="1" dirty="0" smtClean="0">
                                      <a:latin typeface="Cambria Math" panose="02040503050406030204" pitchFamily="18" charset="0"/>
                                      <a:ea typeface="KaiTi" panose="02010609060101010101" pitchFamily="49" charset="-122"/>
                                    </a:rPr>
                                  </m:ctrlPr>
                                </m:accPr>
                                <m:e>
                                  <m:r>
                                    <a:rPr lang="en-US" altLang="zh-CN" sz="2400" i="1" dirty="0" smtClean="0">
                                      <a:latin typeface="Cambria Math" panose="02040503050406030204" pitchFamily="18" charset="0"/>
                                      <a:ea typeface="KaiTi" panose="02010609060101010101" pitchFamily="49" charset="-122"/>
                                    </a:rPr>
                                    <m:t>𝐴</m:t>
                                  </m:r>
                                </m:e>
                              </m:acc>
                            </m:oMath>
                          </a14:m>
                          <a:r>
                            <a:rPr lang="zh-CN" altLang="en-US" sz="2400" dirty="0">
                              <a:latin typeface="KaiTi" panose="02010609060101010101" pitchFamily="49" charset="-122"/>
                              <a:ea typeface="KaiTi" panose="02010609060101010101" pitchFamily="49" charset="-122"/>
                            </a:rPr>
                            <a:t>，而这两项其余的因子都是第三个乘积项的因子，则第三个乘积项是多余的，称之为冗余项</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12260000"/>
                      </a:ext>
                    </a:extLst>
                  </a:tr>
                  <a:tr h="1022355">
                    <a:tc>
                      <a:txBody>
                        <a:bodyPr/>
                        <a:lstStyle/>
                        <a:p>
                          <a:pPr>
                            <a:lnSpc>
                              <a:spcPct val="125000"/>
                            </a:lnSpc>
                          </a:pPr>
                          <a14:m>
                            <m:oMathPara xmlns:m="http://schemas.openxmlformats.org/officeDocument/2006/math">
                              <m:oMathParaPr>
                                <m:jc m:val="centerGroup"/>
                              </m:oMathParaPr>
                              <m:oMath xmlns:m="http://schemas.openxmlformats.org/officeDocument/2006/math">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𝐵</m:t>
                                        </m:r>
                                      </m:e>
                                    </m:acc>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effectLst/>
                                            <a:latin typeface="Cambria Math" panose="02040503050406030204" pitchFamily="18" charset="0"/>
                                          </a:rPr>
                                        </m:ctrlPr>
                                      </m:accPr>
                                      <m:e>
                                        <m:r>
                                          <a:rPr lang="en-US" altLang="zh-CN" sz="1800" b="0" i="1" smtClean="0">
                                            <a:solidFill>
                                              <a:schemeClr val="bg1"/>
                                            </a:solidFill>
                                            <a:effectLst/>
                                            <a:latin typeface="Cambria Math" panose="02040503050406030204" pitchFamily="18" charset="0"/>
                                          </a:rPr>
                                          <m:t>𝐴</m:t>
                                        </m:r>
                                      </m:e>
                                    </m:acc>
                                    <m:r>
                                      <a:rPr lang="en-US" altLang="zh-CN" sz="1800" b="0" i="1" smtClean="0">
                                        <a:solidFill>
                                          <a:schemeClr val="bg1"/>
                                        </a:solidFill>
                                        <a:effectLst/>
                                        <a:latin typeface="Cambria Math" panose="02040503050406030204" pitchFamily="18" charset="0"/>
                                      </a:rPr>
                                      <m:t>⋅</m:t>
                                    </m:r>
                                    <m:r>
                                      <a:rPr lang="en-US" altLang="zh-CN" sz="1800" b="0" i="1" smtClean="0">
                                        <a:solidFill>
                                          <a:schemeClr val="bg1"/>
                                        </a:solidFill>
                                        <a:effectLst/>
                                        <a:latin typeface="Cambria Math" panose="02040503050406030204" pitchFamily="18" charset="0"/>
                                      </a:rPr>
                                      <m:t>𝐵</m:t>
                                    </m:r>
                                  </m:e>
                                </m:acc>
                                <m:r>
                                  <a:rPr lang="en-US" altLang="zh-CN" sz="1800" b="0" i="1" smtClean="0">
                                    <a:solidFill>
                                      <a:schemeClr val="bg1"/>
                                    </a:solidFill>
                                    <a:effectLst/>
                                    <a:latin typeface="Cambria Math" panose="02040503050406030204" pitchFamily="18" charset="0"/>
                                  </a:rPr>
                                  <m:t>=</m:t>
                                </m:r>
                                <m:acc>
                                  <m:accPr>
                                    <m:chr m:val="̅"/>
                                    <m:ctrlPr>
                                      <a:rPr lang="en-US" altLang="zh-CN" sz="1800" b="0" i="1" smtClean="0">
                                        <a:solidFill>
                                          <a:schemeClr val="bg1"/>
                                        </a:solidFill>
                                        <a:latin typeface="Cambria Math" panose="02040503050406030204" pitchFamily="18" charset="0"/>
                                      </a:rPr>
                                    </m:ctrlPr>
                                  </m:accPr>
                                  <m:e>
                                    <m:r>
                                      <a:rPr lang="en-US" altLang="zh-CN" sz="1800" b="0" i="1">
                                        <a:solidFill>
                                          <a:schemeClr val="bg1"/>
                                        </a:solidFill>
                                        <a:latin typeface="Cambria Math" panose="02040503050406030204" pitchFamily="18" charset="0"/>
                                      </a:rPr>
                                      <m:t>𝐴</m:t>
                                    </m:r>
                                  </m:e>
                                </m:acc>
                                <m:r>
                                  <a:rPr lang="en-US" altLang="zh-CN" sz="1800" b="0" i="1">
                                    <a:solidFill>
                                      <a:schemeClr val="bg1"/>
                                    </a:solidFill>
                                    <a:latin typeface="Cambria Math" panose="02040503050406030204" pitchFamily="18" charset="0"/>
                                  </a:rPr>
                                  <m:t>⋅</m:t>
                                </m:r>
                                <m:acc>
                                  <m:accPr>
                                    <m:chr m:val="̅"/>
                                    <m:ctrlPr>
                                      <a:rPr lang="en-US" altLang="zh-CN" sz="1800" b="0" i="1" smtClean="0">
                                        <a:solidFill>
                                          <a:schemeClr val="bg1"/>
                                        </a:solidFill>
                                        <a:latin typeface="Cambria Math" panose="02040503050406030204" pitchFamily="18" charset="0"/>
                                      </a:rPr>
                                    </m:ctrlPr>
                                  </m:accPr>
                                  <m:e>
                                    <m:r>
                                      <a:rPr lang="en-US" altLang="zh-CN" sz="1800" b="0" i="1">
                                        <a:solidFill>
                                          <a:schemeClr val="bg1"/>
                                        </a:solidFill>
                                        <a:latin typeface="Cambria Math" panose="02040503050406030204" pitchFamily="18" charset="0"/>
                                      </a:rPr>
                                      <m:t>𝐵</m:t>
                                    </m:r>
                                  </m:e>
                                </m:acc>
                                <m:r>
                                  <a:rPr lang="en-US" altLang="zh-CN" sz="1800" b="0" i="1">
                                    <a:solidFill>
                                      <a:schemeClr val="bg1"/>
                                    </a:solidFill>
                                    <a:latin typeface="Cambria Math" panose="02040503050406030204" pitchFamily="18" charset="0"/>
                                  </a:rPr>
                                  <m:t>+</m:t>
                                </m:r>
                                <m:r>
                                  <a:rPr lang="en-US" altLang="zh-CN" sz="1800" b="0" i="1" smtClean="0">
                                    <a:solidFill>
                                      <a:schemeClr val="bg1"/>
                                    </a:solidFill>
                                    <a:latin typeface="Cambria Math" panose="02040503050406030204" pitchFamily="18" charset="0"/>
                                  </a:rPr>
                                  <m:t>𝐴</m:t>
                                </m:r>
                                <m:r>
                                  <a:rPr lang="en-US" altLang="zh-CN" sz="1800" b="0" i="1" smtClean="0">
                                    <a:solidFill>
                                      <a:schemeClr val="bg1"/>
                                    </a:solidFill>
                                    <a:latin typeface="Cambria Math" panose="02040503050406030204" pitchFamily="18" charset="0"/>
                                  </a:rPr>
                                  <m:t>⋅</m:t>
                                </m:r>
                                <m:r>
                                  <a:rPr lang="en-US" altLang="zh-CN" sz="1800" b="0" i="1" smtClean="0">
                                    <a:solidFill>
                                      <a:schemeClr val="bg1"/>
                                    </a:solidFill>
                                    <a:latin typeface="Cambria Math" panose="02040503050406030204" pitchFamily="18" charset="0"/>
                                  </a:rPr>
                                  <m:t>𝐵</m:t>
                                </m:r>
                              </m:oMath>
                            </m:oMathPara>
                          </a14:m>
                          <a:endParaRPr lang="zh-CN" altLang="en-US" b="0" dirty="0">
                            <a:solidFill>
                              <a:schemeClr val="bg1"/>
                            </a:solidFill>
                          </a:endParaRP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marL="342900" indent="-342900">
                            <a:lnSpc>
                              <a:spcPct val="125000"/>
                            </a:lnSpc>
                            <a:spcBef>
                              <a:spcPts val="1200"/>
                            </a:spcBef>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两个变量异或，其反就是它们的同或；反之，两者同或的反就是他们的异或</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1397048"/>
                      </a:ext>
                    </a:extLst>
                  </a:tr>
                </a:tbl>
              </a:graphicData>
            </a:graphic>
          </p:graphicFrame>
        </mc:Choice>
        <mc:Fallback xmlns="">
          <p:graphicFrame>
            <p:nvGraphicFramePr>
              <p:cNvPr id="3" name="表格 5">
                <a:extLst>
                  <a:ext uri="{FF2B5EF4-FFF2-40B4-BE49-F238E27FC236}">
                    <a16:creationId xmlns:a16="http://schemas.microsoft.com/office/drawing/2014/main" id="{FA497968-918E-A682-F74D-03994C4212CC}"/>
                  </a:ext>
                </a:extLst>
              </p:cNvPr>
              <p:cNvGraphicFramePr>
                <a:graphicFrameLocks noGrp="1"/>
              </p:cNvGraphicFramePr>
              <p:nvPr>
                <p:extLst>
                  <p:ext uri="{D42A27DB-BD31-4B8C-83A1-F6EECF244321}">
                    <p14:modId xmlns:p14="http://schemas.microsoft.com/office/powerpoint/2010/main" val="2720341479"/>
                  </p:ext>
                </p:extLst>
              </p:nvPr>
            </p:nvGraphicFramePr>
            <p:xfrm>
              <a:off x="314709" y="780584"/>
              <a:ext cx="11338314" cy="5551699"/>
            </p:xfrm>
            <a:graphic>
              <a:graphicData uri="http://schemas.openxmlformats.org/drawingml/2006/table">
                <a:tbl>
                  <a:tblPr firstRow="1" bandRow="1">
                    <a:tableStyleId>{5C22544A-7EE6-4342-B048-85BDC9FD1C3A}</a:tableStyleId>
                  </a:tblPr>
                  <a:tblGrid>
                    <a:gridCol w="4067719">
                      <a:extLst>
                        <a:ext uri="{9D8B030D-6E8A-4147-A177-3AD203B41FA5}">
                          <a16:colId xmlns:a16="http://schemas.microsoft.com/office/drawing/2014/main" val="3107089890"/>
                        </a:ext>
                      </a:extLst>
                    </a:gridCol>
                    <a:gridCol w="7270595">
                      <a:extLst>
                        <a:ext uri="{9D8B030D-6E8A-4147-A177-3AD203B41FA5}">
                          <a16:colId xmlns:a16="http://schemas.microsoft.com/office/drawing/2014/main" val="771080083"/>
                        </a:ext>
                      </a:extLst>
                    </a:gridCol>
                  </a:tblGrid>
                  <a:tr h="470903">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2703" r="-178816" b="-1105405"/>
                          </a:stretch>
                        </a:blipFill>
                      </a:tcPr>
                    </a:tc>
                    <a:tc>
                      <a:txBody>
                        <a:bodyPr/>
                        <a:lstStyle/>
                        <a:p>
                          <a:pPr>
                            <a:lnSpc>
                              <a:spcPct val="125000"/>
                            </a:lnSpc>
                          </a:pPr>
                          <a:endParaRPr lang="zh-CN" altLang="en-US" dirty="0"/>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5643425"/>
                      </a:ext>
                    </a:extLst>
                  </a:tr>
                  <a:tr h="1022355">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46914" r="-178816" b="-404938"/>
                          </a:stretch>
                        </a:blipFill>
                      </a:tcPr>
                    </a:tc>
                    <a:tc>
                      <a:txBody>
                        <a:bodyPr/>
                        <a:lstStyle/>
                        <a:p>
                          <a:pPr marL="342900" indent="-342900">
                            <a:lnSpc>
                              <a:spcPct val="125000"/>
                            </a:lnSpc>
                            <a:buFont typeface="標楷體" panose="02010601000101010101" pitchFamily="2" charset="-120"/>
                            <a:buChar char="•"/>
                          </a:pPr>
                          <a:r>
                            <a:rPr lang="zh-CN" altLang="en-US" sz="2400" dirty="0">
                              <a:latin typeface="KaiTi" panose="02010609060101010101" pitchFamily="49" charset="-122"/>
                              <a:ea typeface="KaiTi" panose="02010609060101010101" pitchFamily="49" charset="-122"/>
                            </a:rPr>
                            <a:t>在一个与或表达式中，如果一个乘积项是另一个乘积项的因子，则这另外一个乘积项是多余的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7442672"/>
                      </a:ext>
                    </a:extLst>
                  </a:tr>
                  <a:tr h="1022355">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148750" r="-178816" b="-310000"/>
                          </a:stretch>
                        </a:blipFill>
                      </a:tcPr>
                    </a:tc>
                    <a:tc>
                      <a:txBody>
                        <a:bodyPr/>
                        <a:lstStyle/>
                        <a:p>
                          <a:pPr marL="342900" indent="-342900">
                            <a:lnSpc>
                              <a:spcPct val="125000"/>
                            </a:lnSpc>
                            <a:spcBef>
                              <a:spcPts val="1200"/>
                            </a:spcBef>
                            <a:buFont typeface="系统字体常规体"/>
                            <a:buChar char="•"/>
                          </a:pPr>
                          <a:r>
                            <a:rPr lang="zh-CN" altLang="en-US" sz="2400" dirty="0">
                              <a:latin typeface="KaiTi" panose="02010609060101010101" pitchFamily="49" charset="-122"/>
                              <a:ea typeface="KaiTi" panose="02010609060101010101" pitchFamily="49" charset="-122"/>
                            </a:rPr>
                            <a:t>在一个与或表达式中，如果一个乘积项的反是另一个乘积项的因子，则这个因子是多余的</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3865819"/>
                      </a:ext>
                    </a:extLst>
                  </a:tr>
                  <a:tr h="2013731">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125157" r="-178816" b="-55975"/>
                          </a:stretch>
                        </a:blipFill>
                      </a:tcPr>
                    </a:tc>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56021" t="-125157" r="-175" b="-55975"/>
                          </a:stretch>
                        </a:blipFill>
                      </a:tcPr>
                    </a:tc>
                    <a:extLst>
                      <a:ext uri="{0D108BD9-81ED-4DB2-BD59-A6C34878D82A}">
                        <a16:rowId xmlns:a16="http://schemas.microsoft.com/office/drawing/2014/main" val="2712260000"/>
                      </a:ext>
                    </a:extLst>
                  </a:tr>
                  <a:tr h="1022355">
                    <a:tc>
                      <a:txBody>
                        <a:bodyPr/>
                        <a:lstStyle/>
                        <a:p>
                          <a:endParaRPr lang="zh-CN"/>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t="-441975" r="-178816" b="-9877"/>
                          </a:stretch>
                        </a:blipFill>
                      </a:tcPr>
                    </a:tc>
                    <a:tc>
                      <a:txBody>
                        <a:bodyPr/>
                        <a:lstStyle/>
                        <a:p>
                          <a:pPr marL="342900" indent="-342900">
                            <a:lnSpc>
                              <a:spcPct val="125000"/>
                            </a:lnSpc>
                            <a:spcBef>
                              <a:spcPts val="1200"/>
                            </a:spcBef>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两个变量异或，其反就是它们的同或；反之，两者同或的反就是他们的异或</a:t>
                          </a:r>
                        </a:p>
                      </a:txBody>
                      <a:tcPr marL="90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1397048"/>
                      </a:ext>
                    </a:extLst>
                  </a:tr>
                </a:tbl>
              </a:graphicData>
            </a:graphic>
          </p:graphicFrame>
        </mc:Fallback>
      </mc:AlternateContent>
      <p:sp>
        <p:nvSpPr>
          <p:cNvPr id="6" name="灯片编号占位符 5">
            <a:extLst>
              <a:ext uri="{FF2B5EF4-FFF2-40B4-BE49-F238E27FC236}">
                <a16:creationId xmlns:a16="http://schemas.microsoft.com/office/drawing/2014/main" id="{8402321B-C34E-577A-CC1D-FBD5F4B685D6}"/>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/90</a:t>
            </a:r>
            <a:endParaRPr kumimoji="1" lang="zh-CN" altLang="en-US" dirty="0"/>
          </a:p>
        </p:txBody>
      </p:sp>
    </p:spTree>
    <p:extLst>
      <p:ext uri="{BB962C8B-B14F-4D97-AF65-F5344CB8AC3E}">
        <p14:creationId xmlns:p14="http://schemas.microsoft.com/office/powerpoint/2010/main" val="275287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逻辑函数的标准与或式和最简式</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57695201-1418-EF55-39A3-F7FDE3C1701C}"/>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/90</a:t>
            </a:r>
            <a:endParaRPr kumimoji="1" lang="zh-CN" altLang="en-US" dirty="0"/>
          </a:p>
        </p:txBody>
      </p:sp>
    </p:spTree>
    <p:extLst>
      <p:ext uri="{BB962C8B-B14F-4D97-AF65-F5344CB8AC3E}">
        <p14:creationId xmlns:p14="http://schemas.microsoft.com/office/powerpoint/2010/main" val="9148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 </a:t>
            </a:r>
            <a:r>
              <a:rPr kumimoji="1" lang="zh-CN" altLang="en-US" dirty="0"/>
              <a:t>逻辑函数的化简方法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412010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逻辑函数的化简</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逻辑函数的表达式越简单，实现它的电路也越简单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不仅经济，可靠性也得到提高</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公式化简法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用逻辑代数中的公式和定理进行化简</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图形化简法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卡诺图</a:t>
            </a:r>
          </a:p>
        </p:txBody>
      </p:sp>
      <p:sp>
        <p:nvSpPr>
          <p:cNvPr id="2" name="灯片编号占位符 1">
            <a:extLst>
              <a:ext uri="{FF2B5EF4-FFF2-40B4-BE49-F238E27FC236}">
                <a16:creationId xmlns:a16="http://schemas.microsoft.com/office/drawing/2014/main" id="{2859865F-BE41-5502-0765-63BDC83DA535}"/>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/90</a:t>
            </a:r>
            <a:endParaRPr kumimoji="1" lang="zh-CN" altLang="en-US" dirty="0"/>
          </a:p>
        </p:txBody>
      </p:sp>
    </p:spTree>
    <p:extLst>
      <p:ext uri="{BB962C8B-B14F-4D97-AF65-F5344CB8AC3E}">
        <p14:creationId xmlns:p14="http://schemas.microsoft.com/office/powerpoint/2010/main" val="1826838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逻辑函数的标准与或式和最简式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812326"/>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在数字电路中，用集成电路实现逻辑函数时，有些情况下用的是标准与或式，但一般情况下多是函数的最简表达式，或某种化简形式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逻辑函数的表达式越简单，实现它的电路也越简单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不仅经济，可靠性也得到提高</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任何逻辑函数都可以表示成为</a:t>
            </a:r>
            <a:r>
              <a:rPr kumimoji="1" lang="zh-CN" altLang="en-US" sz="2400" dirty="0">
                <a:solidFill>
                  <a:srgbClr val="0000FF"/>
                </a:solidFill>
                <a:latin typeface="KaiTi" panose="02010609060101010101" pitchFamily="49" charset="-122"/>
                <a:ea typeface="KaiTi" panose="02010609060101010101" pitchFamily="49" charset="-122"/>
              </a:rPr>
              <a:t>最小项</a:t>
            </a:r>
            <a:r>
              <a:rPr kumimoji="1" lang="zh-CN" altLang="en-US" sz="2400" dirty="0">
                <a:latin typeface="KaiTi" panose="02010609060101010101" pitchFamily="49" charset="-122"/>
                <a:ea typeface="KaiTi" panose="02010609060101010101" pitchFamily="49" charset="-122"/>
              </a:rPr>
              <a:t>之和的形式，即标准与或式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任何逻辑函数，都是由函数中变量的若干个最小项构成的</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798A30CB-6BBF-1E60-A4B0-58B45F8A11AF}"/>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/90</a:t>
            </a:r>
            <a:endParaRPr kumimoji="1" lang="zh-CN" altLang="en-US" dirty="0"/>
          </a:p>
        </p:txBody>
      </p:sp>
    </p:spTree>
    <p:extLst>
      <p:ext uri="{BB962C8B-B14F-4D97-AF65-F5344CB8AC3E}">
        <p14:creationId xmlns:p14="http://schemas.microsoft.com/office/powerpoint/2010/main" val="324496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最小项的概念</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416402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14:m>
                  <m:oMath xmlns:m="http://schemas.openxmlformats.org/officeDocument/2006/math">
                    <m:r>
                      <a:rPr kumimoji="1" lang="en-US" altLang="zh-CN" sz="2800" b="0" i="1" smtClean="0">
                        <a:latin typeface="Cambria Math" panose="02040503050406030204" pitchFamily="18" charset="0"/>
                        <a:ea typeface="Songti SC" panose="02010600040101010101" pitchFamily="2" charset="-122"/>
                      </a:rPr>
                      <m:t>𝑌</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𝐹</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m:t>
                    </m:r>
                    <m:r>
                      <a:rPr kumimoji="1" lang="en-US" altLang="zh-CN" sz="2800" b="0" i="1" smtClean="0">
                        <a:latin typeface="Cambria Math" panose="02040503050406030204" pitchFamily="18" charset="0"/>
                        <a:ea typeface="Songti SC" panose="02010600040101010101" pitchFamily="2" charset="-122"/>
                      </a:rPr>
                      <m:t>,</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𝐵</m:t>
                    </m:r>
                    <m:r>
                      <a:rPr kumimoji="1" lang="en-US" altLang="zh-CN" sz="2800" b="0" i="1" smtClean="0">
                        <a:latin typeface="Cambria Math" panose="02040503050406030204" pitchFamily="18" charset="0"/>
                        <a:ea typeface="Songti SC" panose="02010600040101010101" pitchFamily="2" charset="-122"/>
                      </a:rPr>
                      <m:t>,</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𝐶</m:t>
                    </m:r>
                    <m:r>
                      <a:rPr kumimoji="1" lang="en-US" altLang="zh-CN" sz="2800" b="0" i="1" smtClean="0">
                        <a:latin typeface="Cambria Math" panose="02040503050406030204" pitchFamily="18" charset="0"/>
                        <a:ea typeface="Songti SC" panose="02010600040101010101" pitchFamily="2" charset="-122"/>
                      </a:rPr>
                      <m:t>)</m:t>
                    </m:r>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三个变量可以构成</a:t>
                </a:r>
                <a:r>
                  <a:rPr kumimoji="1" lang="en-US" altLang="zh-CN" sz="2400" dirty="0">
                    <a:latin typeface="KaiTi" panose="02010609060101010101" pitchFamily="49" charset="-122"/>
                    <a:ea typeface="KaiTi" panose="02010609060101010101" pitchFamily="49" charset="-122"/>
                  </a:rPr>
                  <a:t>8</a:t>
                </a:r>
                <a:r>
                  <a:rPr kumimoji="1" lang="zh-CN" altLang="en-US" sz="2400" dirty="0">
                    <a:latin typeface="KaiTi" panose="02010609060101010101" pitchFamily="49" charset="-122"/>
                    <a:ea typeface="KaiTi" panose="02010609060101010101" pitchFamily="49" charset="-122"/>
                  </a:rPr>
                  <a:t>个标准形式的乘积项：</a:t>
                </a:r>
                <a14:m>
                  <m:oMath xmlns:m="http://schemas.openxmlformats.org/officeDocument/2006/math">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𝐶</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𝐴𝐵𝐶</m:t>
                    </m:r>
                  </m:oMath>
                </a14:m>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这</a:t>
                </a:r>
                <a:r>
                  <a:rPr kumimoji="1" lang="en-US" altLang="zh-CN" sz="2800" dirty="0">
                    <a:latin typeface="Myriad Pro" panose="020B0503030403020204" pitchFamily="34" charset="0"/>
                    <a:ea typeface="Songti SC" panose="02010600040101010101" pitchFamily="2" charset="-122"/>
                  </a:rPr>
                  <a:t>8</a:t>
                </a:r>
                <a:r>
                  <a:rPr kumimoji="1" lang="zh-CN" altLang="en-US" sz="2800" dirty="0">
                    <a:latin typeface="Myriad Pro" panose="020B0503030403020204" pitchFamily="34" charset="0"/>
                    <a:ea typeface="Songti SC" panose="02010600040101010101" pitchFamily="2" charset="-122"/>
                  </a:rPr>
                  <a:t>个乘积项共同的特点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 每个乘积项都有</a:t>
                </a:r>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个因子</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 每一个变量都以原变量或者反变量的形式，作为一个因子在乘积项中出现且仅出现一次</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这样的乘积项就称为</a:t>
                </a:r>
                <a:r>
                  <a:rPr kumimoji="1" lang="zh-CN" altLang="en-US" sz="2400" dirty="0">
                    <a:solidFill>
                      <a:srgbClr val="0000FF"/>
                    </a:solidFill>
                    <a:latin typeface="KaiTi" panose="02010609060101010101" pitchFamily="49" charset="-122"/>
                    <a:ea typeface="KaiTi" panose="02010609060101010101" pitchFamily="49" charset="-122"/>
                  </a:rPr>
                  <a:t>最小项</a:t>
                </a:r>
                <a:endParaRPr kumimoji="1" lang="en-US" altLang="zh-CN" sz="2400" dirty="0">
                  <a:solidFill>
                    <a:srgbClr val="0000FF"/>
                  </a:solidFill>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4164025"/>
              </a:xfrm>
              <a:prstGeom prst="rect">
                <a:avLst/>
              </a:prstGeom>
              <a:blipFill>
                <a:blip r:embed="rId2"/>
                <a:stretch>
                  <a:fillRect l="-938" t="-608" b="-212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9EBBCE-767D-63AC-A5B9-5A7A24BF4E3C}"/>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/90</a:t>
            </a:r>
            <a:endParaRPr kumimoji="1" lang="zh-CN" altLang="en-US" dirty="0"/>
          </a:p>
        </p:txBody>
      </p:sp>
    </p:spTree>
    <p:extLst>
      <p:ext uri="{BB962C8B-B14F-4D97-AF65-F5344CB8AC3E}">
        <p14:creationId xmlns:p14="http://schemas.microsoft.com/office/powerpoint/2010/main" val="2763699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最小项的概念</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82842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对于</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Myriad Pro" panose="020B0503030403020204" pitchFamily="34" charset="0"/>
                    <a:ea typeface="Songti SC" panose="02010600040101010101" pitchFamily="2" charset="-122"/>
                  </a:rPr>
                  <a:t>个变量，如果</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𝑃</m:t>
                    </m:r>
                  </m:oMath>
                </a14:m>
                <a:r>
                  <a:rPr kumimoji="1" lang="zh-CN" altLang="en-US" sz="2800" dirty="0">
                    <a:latin typeface="Myriad Pro" panose="020B0503030403020204" pitchFamily="34" charset="0"/>
                    <a:ea typeface="Songti SC" panose="02010600040101010101" pitchFamily="2" charset="-122"/>
                  </a:rPr>
                  <a:t>是一个含有</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Myriad Pro" panose="020B0503030403020204" pitchFamily="34" charset="0"/>
                    <a:ea typeface="Songti SC" panose="02010600040101010101" pitchFamily="2" charset="-122"/>
                  </a:rPr>
                  <a:t>个因子的乘积项，而且每一个变量都以原变量或者反变量的形式，作为一个因子在</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𝑃</m:t>
                    </m:r>
                  </m:oMath>
                </a14:m>
                <a:r>
                  <a:rPr kumimoji="1" lang="zh-CN" altLang="en-US" sz="2800" dirty="0">
                    <a:latin typeface="Myriad Pro" panose="020B0503030403020204" pitchFamily="34" charset="0"/>
                    <a:ea typeface="Songti SC" panose="02010600040101010101" pitchFamily="2" charset="-122"/>
                  </a:rPr>
                  <a:t>中出现且仅出现一次，那么就称</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𝑃</m:t>
                    </m:r>
                  </m:oMath>
                </a14:m>
                <a:r>
                  <a:rPr kumimoji="1" lang="zh-CN" altLang="en-US" sz="2800" dirty="0">
                    <a:latin typeface="Myriad Pro" panose="020B0503030403020204" pitchFamily="34" charset="0"/>
                    <a:ea typeface="Songti SC" panose="02010600040101010101" pitchFamily="2" charset="-122"/>
                  </a:rPr>
                  <a:t>是这</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Myriad Pro" panose="020B0503030403020204" pitchFamily="34" charset="0"/>
                    <a:ea typeface="Songti SC" panose="02010600040101010101" pitchFamily="2" charset="-122"/>
                  </a:rPr>
                  <a:t>个变量的一个最小项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个变量一共有</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m:rPr>
                            <m:sty m:val="p"/>
                          </m:rPr>
                          <a:rPr kumimoji="1" lang="en-US" altLang="zh-CN" sz="2400" b="0" i="0" dirty="0" smtClean="0">
                            <a:latin typeface="Cambria Math" panose="02040503050406030204" pitchFamily="18" charset="0"/>
                            <a:ea typeface="KaiTi" panose="02010609060101010101" pitchFamily="49" charset="-122"/>
                          </a:rPr>
                          <m:t>n</m:t>
                        </m:r>
                      </m:sup>
                    </m:sSup>
                  </m:oMath>
                </a14:m>
                <a:r>
                  <a:rPr kumimoji="1" lang="zh-CN" altLang="en-US" sz="2400" dirty="0">
                    <a:latin typeface="KaiTi" panose="02010609060101010101" pitchFamily="49" charset="-122"/>
                    <a:ea typeface="KaiTi" panose="02010609060101010101" pitchFamily="49" charset="-122"/>
                  </a:rPr>
                  <a:t>个最小项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一个变量：</a:t>
                </a: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两个变量：</a:t>
                </a:r>
                <a14:m>
                  <m:oMath xmlns:m="http://schemas.openxmlformats.org/officeDocument/2006/math">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zh-CN" altLang="en-US" sz="240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m:t>
                    </m:r>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三个变量：</a:t>
                </a:r>
                <a14:m>
                  <m:oMath xmlns:m="http://schemas.openxmlformats.org/officeDocument/2006/math">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r>
                      <a:rPr kumimoji="1" lang="en-US" altLang="zh-CN" sz="2400" i="1">
                        <a:latin typeface="Cambria Math" panose="02040503050406030204" pitchFamily="18" charset="0"/>
                        <a:ea typeface="KaiTi" panose="02010609060101010101" pitchFamily="49" charset="-122"/>
                      </a:rPr>
                      <m:t>𝐶</m:t>
                    </m:r>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r>
                      <a:rPr kumimoji="1" lang="en-US" altLang="zh-CN" sz="2400" i="1">
                        <a:latin typeface="Cambria Math" panose="02040503050406030204" pitchFamily="18" charset="0"/>
                        <a:ea typeface="KaiTi" panose="02010609060101010101" pitchFamily="49" charset="-122"/>
                      </a:rPr>
                      <m:t>𝐵</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r>
                      <a:rPr kumimoji="1" lang="en-US" altLang="zh-CN" sz="2400" i="1">
                        <a:latin typeface="Cambria Math" panose="02040503050406030204" pitchFamily="18" charset="0"/>
                        <a:ea typeface="KaiTi" panose="02010609060101010101" pitchFamily="49" charset="-122"/>
                      </a:rPr>
                      <m:t>𝐵𝐶</m:t>
                    </m:r>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r>
                      <a:rPr kumimoji="1" lang="en-US" altLang="zh-CN" sz="2400" i="1">
                        <a:latin typeface="Cambria Math" panose="02040503050406030204" pitchFamily="18" charset="0"/>
                        <a:ea typeface="KaiTi" panose="02010609060101010101" pitchFamily="49" charset="-122"/>
                      </a:rPr>
                      <m:t>𝐶</m:t>
                    </m:r>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𝐴𝐵</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𝐴𝐵𝐶</m:t>
                    </m:r>
                  </m:oMath>
                </a14:m>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3828420"/>
              </a:xfrm>
              <a:prstGeom prst="rect">
                <a:avLst/>
              </a:prstGeom>
              <a:blipFill>
                <a:blip r:embed="rId2"/>
                <a:stretch>
                  <a:fillRect l="-938" t="-662" r="-521" b="-264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4468B0-BBF7-960B-9A92-90AD1FB8E97B}"/>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/90</a:t>
            </a:r>
            <a:endParaRPr kumimoji="1" lang="zh-CN" altLang="en-US" dirty="0"/>
          </a:p>
        </p:txBody>
      </p:sp>
    </p:spTree>
    <p:extLst>
      <p:ext uri="{BB962C8B-B14F-4D97-AF65-F5344CB8AC3E}">
        <p14:creationId xmlns:p14="http://schemas.microsoft.com/office/powerpoint/2010/main" val="3570949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最小项的性质</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185339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每一个最小项都有一组且只有一组使其值为</a:t>
            </a:r>
            <a:r>
              <a:rPr kumimoji="1" lang="en-US" altLang="zh-CN" sz="2800" dirty="0">
                <a:latin typeface="Myriad Pro" panose="020B0503030403020204" pitchFamily="34" charset="0"/>
                <a:ea typeface="Songti SC" panose="02010600040101010101" pitchFamily="2" charset="-122"/>
              </a:rPr>
              <a:t>1</a:t>
            </a:r>
            <a:r>
              <a:rPr kumimoji="1" lang="zh-CN" altLang="en-US" sz="2800" dirty="0">
                <a:latin typeface="Myriad Pro" panose="020B0503030403020204" pitchFamily="34" charset="0"/>
                <a:ea typeface="Songti SC" panose="02010600040101010101" pitchFamily="2" charset="-122"/>
              </a:rPr>
              <a:t>的对应变量取值</a:t>
            </a:r>
            <a:endParaRPr kumimoji="1" lang="en-US" altLang="zh-CN" sz="2800" dirty="0">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任意两个不同的最小项之积，值恒为</a:t>
            </a:r>
            <a:r>
              <a:rPr kumimoji="1" lang="en-US" altLang="zh-CN" sz="2800" dirty="0">
                <a:latin typeface="Myriad Pro" panose="020B0503030403020204" pitchFamily="34" charset="0"/>
                <a:ea typeface="Songti SC" panose="02010600040101010101" pitchFamily="2" charset="-122"/>
              </a:rPr>
              <a:t>0</a:t>
            </a: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变量全部最小项之和，值恒为</a:t>
            </a:r>
            <a:r>
              <a:rPr kumimoji="1" lang="en-US" altLang="zh-CN" sz="2800" dirty="0">
                <a:latin typeface="Myriad Pro" panose="020B0503030403020204" pitchFamily="34" charset="0"/>
                <a:ea typeface="Songti SC" panose="02010600040101010101" pitchFamily="2" charset="-122"/>
              </a:rPr>
              <a:t>1</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772A4AE-9026-7A4F-9318-17DD116BA98D}"/>
                  </a:ext>
                </a:extLst>
              </p:cNvPr>
              <p:cNvGraphicFramePr>
                <a:graphicFrameLocks noGrp="1"/>
              </p:cNvGraphicFramePr>
              <p:nvPr>
                <p:extLst>
                  <p:ext uri="{D42A27DB-BD31-4B8C-83A1-F6EECF244321}">
                    <p14:modId xmlns:p14="http://schemas.microsoft.com/office/powerpoint/2010/main" val="1528826090"/>
                  </p:ext>
                </p:extLst>
              </p:nvPr>
            </p:nvGraphicFramePr>
            <p:xfrm>
              <a:off x="2032000" y="3177288"/>
              <a:ext cx="8127999" cy="33375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2520948728"/>
                        </a:ext>
                      </a:extLst>
                    </a:gridCol>
                    <a:gridCol w="738909">
                      <a:extLst>
                        <a:ext uri="{9D8B030D-6E8A-4147-A177-3AD203B41FA5}">
                          <a16:colId xmlns:a16="http://schemas.microsoft.com/office/drawing/2014/main" val="995987968"/>
                        </a:ext>
                      </a:extLst>
                    </a:gridCol>
                    <a:gridCol w="738909">
                      <a:extLst>
                        <a:ext uri="{9D8B030D-6E8A-4147-A177-3AD203B41FA5}">
                          <a16:colId xmlns:a16="http://schemas.microsoft.com/office/drawing/2014/main" val="1142730622"/>
                        </a:ext>
                      </a:extLst>
                    </a:gridCol>
                    <a:gridCol w="738909">
                      <a:extLst>
                        <a:ext uri="{9D8B030D-6E8A-4147-A177-3AD203B41FA5}">
                          <a16:colId xmlns:a16="http://schemas.microsoft.com/office/drawing/2014/main" val="2717358352"/>
                        </a:ext>
                      </a:extLst>
                    </a:gridCol>
                    <a:gridCol w="738909">
                      <a:extLst>
                        <a:ext uri="{9D8B030D-6E8A-4147-A177-3AD203B41FA5}">
                          <a16:colId xmlns:a16="http://schemas.microsoft.com/office/drawing/2014/main" val="2331446823"/>
                        </a:ext>
                      </a:extLst>
                    </a:gridCol>
                    <a:gridCol w="738909">
                      <a:extLst>
                        <a:ext uri="{9D8B030D-6E8A-4147-A177-3AD203B41FA5}">
                          <a16:colId xmlns:a16="http://schemas.microsoft.com/office/drawing/2014/main" val="1260841034"/>
                        </a:ext>
                      </a:extLst>
                    </a:gridCol>
                    <a:gridCol w="738909">
                      <a:extLst>
                        <a:ext uri="{9D8B030D-6E8A-4147-A177-3AD203B41FA5}">
                          <a16:colId xmlns:a16="http://schemas.microsoft.com/office/drawing/2014/main" val="2355979629"/>
                        </a:ext>
                      </a:extLst>
                    </a:gridCol>
                    <a:gridCol w="738909">
                      <a:extLst>
                        <a:ext uri="{9D8B030D-6E8A-4147-A177-3AD203B41FA5}">
                          <a16:colId xmlns:a16="http://schemas.microsoft.com/office/drawing/2014/main" val="1824958987"/>
                        </a:ext>
                      </a:extLst>
                    </a:gridCol>
                    <a:gridCol w="738909">
                      <a:extLst>
                        <a:ext uri="{9D8B030D-6E8A-4147-A177-3AD203B41FA5}">
                          <a16:colId xmlns:a16="http://schemas.microsoft.com/office/drawing/2014/main" val="2901627645"/>
                        </a:ext>
                      </a:extLst>
                    </a:gridCol>
                    <a:gridCol w="738909">
                      <a:extLst>
                        <a:ext uri="{9D8B030D-6E8A-4147-A177-3AD203B41FA5}">
                          <a16:colId xmlns:a16="http://schemas.microsoft.com/office/drawing/2014/main" val="3789874201"/>
                        </a:ext>
                      </a:extLst>
                    </a:gridCol>
                    <a:gridCol w="738909">
                      <a:extLst>
                        <a:ext uri="{9D8B030D-6E8A-4147-A177-3AD203B41FA5}">
                          <a16:colId xmlns:a16="http://schemas.microsoft.com/office/drawing/2014/main" val="313221928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𝐵</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r>
                                  <a:rPr kumimoji="1" lang="en-US" altLang="zh-CN" sz="1800" i="1">
                                    <a:latin typeface="Cambria Math" panose="02040503050406030204" pitchFamily="18" charset="0"/>
                                    <a:ea typeface="KaiTi" panose="02010609060101010101" pitchFamily="49" charset="-122"/>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r>
                                  <a:rPr kumimoji="1" lang="en-US" altLang="zh-CN" sz="1800" i="1">
                                    <a:latin typeface="Cambria Math" panose="02040503050406030204" pitchFamily="18" charset="0"/>
                                    <a:ea typeface="KaiTi" panose="02010609060101010101" pitchFamily="49" charset="-122"/>
                                  </a:rPr>
                                  <m:t>𝐵</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kumimoji="1" lang="zh-CN" altLang="en-US" sz="1800" i="1" smtClean="0">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𝐴</m:t>
                                    </m:r>
                                  </m:e>
                                </m:acc>
                                <m:r>
                                  <a:rPr kumimoji="1" lang="en-US" altLang="zh-CN" sz="1800" i="1">
                                    <a:latin typeface="Cambria Math" panose="02040503050406030204" pitchFamily="18" charset="0"/>
                                    <a:ea typeface="KaiTi" panose="02010609060101010101" pitchFamily="49" charset="-122"/>
                                  </a:rPr>
                                  <m:t>𝐵𝐶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acc>
                                  <m:accPr>
                                    <m:chr m:val="̅"/>
                                    <m:ctrlPr>
                                      <a:rPr kumimoji="1" lang="zh-CN" altLang="en-US"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𝐵</m:t>
                                    </m:r>
                                  </m:e>
                                </m:acc>
                                <m:r>
                                  <a:rPr kumimoji="1" lang="en-US" altLang="zh-CN" sz="1800" i="1">
                                    <a:latin typeface="Cambria Math" panose="02040503050406030204" pitchFamily="18" charset="0"/>
                                    <a:ea typeface="KaiTi" panose="02010609060101010101" pitchFamily="49" charset="-122"/>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𝐴𝐵</m:t>
                                </m:r>
                                <m:acc>
                                  <m:accPr>
                                    <m:chr m:val="̅"/>
                                    <m:ctrlPr>
                                      <a:rPr kumimoji="1" lang="en-US" altLang="zh-CN" sz="1800" i="1">
                                        <a:latin typeface="Cambria Math" panose="02040503050406030204" pitchFamily="18" charset="0"/>
                                        <a:ea typeface="KaiTi" panose="02010609060101010101" pitchFamily="49" charset="-122"/>
                                      </a:rPr>
                                    </m:ctrlPr>
                                  </m:accPr>
                                  <m:e>
                                    <m:r>
                                      <a:rPr kumimoji="1" lang="en-US" altLang="zh-CN" sz="1800" i="1">
                                        <a:latin typeface="Cambria Math" panose="02040503050406030204" pitchFamily="18" charset="0"/>
                                        <a:ea typeface="KaiTi" panose="02010609060101010101" pitchFamily="49" charset="-122"/>
                                      </a:rPr>
                                      <m:t>𝐶</m:t>
                                    </m:r>
                                  </m:e>
                                </m:acc>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i="1" smtClean="0">
                                    <a:latin typeface="Cambria Math" panose="02040503050406030204" pitchFamily="18" charset="0"/>
                                    <a:ea typeface="KaiTi" panose="02010609060101010101" pitchFamily="49" charset="-122"/>
                                  </a:rPr>
                                  <m:t>𝐴𝐵𝐶</m:t>
                                </m:r>
                              </m:oMath>
                            </m:oMathPara>
                          </a14:m>
                          <a:endParaRPr lang="zh-CN" altLang="en-US" dirty="0"/>
                        </a:p>
                      </a:txBody>
                      <a:tcPr/>
                    </a:tc>
                    <a:extLst>
                      <a:ext uri="{0D108BD9-81ED-4DB2-BD59-A6C34878D82A}">
                        <a16:rowId xmlns:a16="http://schemas.microsoft.com/office/drawing/2014/main" val="1319040228"/>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0499137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846825635"/>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48056689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89012772"/>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54890239"/>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1492459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7575636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9582879"/>
                      </a:ext>
                    </a:extLst>
                  </a:tr>
                </a:tbl>
              </a:graphicData>
            </a:graphic>
          </p:graphicFrame>
        </mc:Choice>
        <mc:Fallback xmlns="">
          <p:graphicFrame>
            <p:nvGraphicFramePr>
              <p:cNvPr id="2" name="表格 1">
                <a:extLst>
                  <a:ext uri="{FF2B5EF4-FFF2-40B4-BE49-F238E27FC236}">
                    <a16:creationId xmlns:a16="http://schemas.microsoft.com/office/drawing/2014/main" id="{4772A4AE-9026-7A4F-9318-17DD116BA98D}"/>
                  </a:ext>
                </a:extLst>
              </p:cNvPr>
              <p:cNvGraphicFramePr>
                <a:graphicFrameLocks noGrp="1"/>
              </p:cNvGraphicFramePr>
              <p:nvPr>
                <p:extLst>
                  <p:ext uri="{D42A27DB-BD31-4B8C-83A1-F6EECF244321}">
                    <p14:modId xmlns:p14="http://schemas.microsoft.com/office/powerpoint/2010/main" val="1528826090"/>
                  </p:ext>
                </p:extLst>
              </p:nvPr>
            </p:nvGraphicFramePr>
            <p:xfrm>
              <a:off x="2032000" y="3177288"/>
              <a:ext cx="8127999" cy="33375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2520948728"/>
                        </a:ext>
                      </a:extLst>
                    </a:gridCol>
                    <a:gridCol w="738909">
                      <a:extLst>
                        <a:ext uri="{9D8B030D-6E8A-4147-A177-3AD203B41FA5}">
                          <a16:colId xmlns:a16="http://schemas.microsoft.com/office/drawing/2014/main" val="995987968"/>
                        </a:ext>
                      </a:extLst>
                    </a:gridCol>
                    <a:gridCol w="738909">
                      <a:extLst>
                        <a:ext uri="{9D8B030D-6E8A-4147-A177-3AD203B41FA5}">
                          <a16:colId xmlns:a16="http://schemas.microsoft.com/office/drawing/2014/main" val="1142730622"/>
                        </a:ext>
                      </a:extLst>
                    </a:gridCol>
                    <a:gridCol w="738909">
                      <a:extLst>
                        <a:ext uri="{9D8B030D-6E8A-4147-A177-3AD203B41FA5}">
                          <a16:colId xmlns:a16="http://schemas.microsoft.com/office/drawing/2014/main" val="2717358352"/>
                        </a:ext>
                      </a:extLst>
                    </a:gridCol>
                    <a:gridCol w="738909">
                      <a:extLst>
                        <a:ext uri="{9D8B030D-6E8A-4147-A177-3AD203B41FA5}">
                          <a16:colId xmlns:a16="http://schemas.microsoft.com/office/drawing/2014/main" val="2331446823"/>
                        </a:ext>
                      </a:extLst>
                    </a:gridCol>
                    <a:gridCol w="738909">
                      <a:extLst>
                        <a:ext uri="{9D8B030D-6E8A-4147-A177-3AD203B41FA5}">
                          <a16:colId xmlns:a16="http://schemas.microsoft.com/office/drawing/2014/main" val="1260841034"/>
                        </a:ext>
                      </a:extLst>
                    </a:gridCol>
                    <a:gridCol w="738909">
                      <a:extLst>
                        <a:ext uri="{9D8B030D-6E8A-4147-A177-3AD203B41FA5}">
                          <a16:colId xmlns:a16="http://schemas.microsoft.com/office/drawing/2014/main" val="2355979629"/>
                        </a:ext>
                      </a:extLst>
                    </a:gridCol>
                    <a:gridCol w="738909">
                      <a:extLst>
                        <a:ext uri="{9D8B030D-6E8A-4147-A177-3AD203B41FA5}">
                          <a16:colId xmlns:a16="http://schemas.microsoft.com/office/drawing/2014/main" val="1824958987"/>
                        </a:ext>
                      </a:extLst>
                    </a:gridCol>
                    <a:gridCol w="738909">
                      <a:extLst>
                        <a:ext uri="{9D8B030D-6E8A-4147-A177-3AD203B41FA5}">
                          <a16:colId xmlns:a16="http://schemas.microsoft.com/office/drawing/2014/main" val="2901627645"/>
                        </a:ext>
                      </a:extLst>
                    </a:gridCol>
                    <a:gridCol w="738909">
                      <a:extLst>
                        <a:ext uri="{9D8B030D-6E8A-4147-A177-3AD203B41FA5}">
                          <a16:colId xmlns:a16="http://schemas.microsoft.com/office/drawing/2014/main" val="3789874201"/>
                        </a:ext>
                      </a:extLst>
                    </a:gridCol>
                    <a:gridCol w="738909">
                      <a:extLst>
                        <a:ext uri="{9D8B030D-6E8A-4147-A177-3AD203B41FA5}">
                          <a16:colId xmlns:a16="http://schemas.microsoft.com/office/drawing/2014/main" val="3132219284"/>
                        </a:ext>
                      </a:extLst>
                    </a:gridCol>
                  </a:tblGrid>
                  <a:tr h="370840">
                    <a:tc>
                      <a:txBody>
                        <a:bodyPr/>
                        <a:lstStyle/>
                        <a:p>
                          <a:endParaRPr lang="zh-CN"/>
                        </a:p>
                      </a:txBody>
                      <a:tcPr>
                        <a:blipFill>
                          <a:blip r:embed="rId2"/>
                          <a:stretch>
                            <a:fillRect l="-1724" t="-3448" r="-1006897" b="-831034"/>
                          </a:stretch>
                        </a:blipFill>
                      </a:tcPr>
                    </a:tc>
                    <a:tc>
                      <a:txBody>
                        <a:bodyPr/>
                        <a:lstStyle/>
                        <a:p>
                          <a:endParaRPr lang="zh-CN"/>
                        </a:p>
                      </a:txBody>
                      <a:tcPr>
                        <a:blipFill>
                          <a:blip r:embed="rId2"/>
                          <a:stretch>
                            <a:fillRect l="-101724" t="-3448" r="-906897" b="-831034"/>
                          </a:stretch>
                        </a:blipFill>
                      </a:tcPr>
                    </a:tc>
                    <a:tc>
                      <a:txBody>
                        <a:bodyPr/>
                        <a:lstStyle/>
                        <a:p>
                          <a:endParaRPr lang="zh-CN"/>
                        </a:p>
                      </a:txBody>
                      <a:tcPr>
                        <a:blipFill>
                          <a:blip r:embed="rId2"/>
                          <a:stretch>
                            <a:fillRect l="-198305" t="-3448" r="-791525" b="-831034"/>
                          </a:stretch>
                        </a:blipFill>
                      </a:tcPr>
                    </a:tc>
                    <a:tc>
                      <a:txBody>
                        <a:bodyPr/>
                        <a:lstStyle/>
                        <a:p>
                          <a:endParaRPr lang="zh-CN"/>
                        </a:p>
                      </a:txBody>
                      <a:tcPr>
                        <a:blipFill>
                          <a:blip r:embed="rId2"/>
                          <a:stretch>
                            <a:fillRect l="-303448" t="-3448" r="-705172" b="-831034"/>
                          </a:stretch>
                        </a:blipFill>
                      </a:tcPr>
                    </a:tc>
                    <a:tc>
                      <a:txBody>
                        <a:bodyPr/>
                        <a:lstStyle/>
                        <a:p>
                          <a:endParaRPr lang="zh-CN"/>
                        </a:p>
                      </a:txBody>
                      <a:tcPr>
                        <a:blipFill>
                          <a:blip r:embed="rId2"/>
                          <a:stretch>
                            <a:fillRect l="-403448" t="-3448" r="-605172" b="-831034"/>
                          </a:stretch>
                        </a:blipFill>
                      </a:tcPr>
                    </a:tc>
                    <a:tc>
                      <a:txBody>
                        <a:bodyPr/>
                        <a:lstStyle/>
                        <a:p>
                          <a:endParaRPr lang="zh-CN"/>
                        </a:p>
                      </a:txBody>
                      <a:tcPr>
                        <a:blipFill>
                          <a:blip r:embed="rId2"/>
                          <a:stretch>
                            <a:fillRect l="-503448" t="-3448" r="-505172" b="-831034"/>
                          </a:stretch>
                        </a:blipFill>
                      </a:tcPr>
                    </a:tc>
                    <a:tc>
                      <a:txBody>
                        <a:bodyPr/>
                        <a:lstStyle/>
                        <a:p>
                          <a:endParaRPr lang="zh-CN"/>
                        </a:p>
                      </a:txBody>
                      <a:tcPr>
                        <a:blipFill>
                          <a:blip r:embed="rId2"/>
                          <a:stretch>
                            <a:fillRect l="-603448" t="-3448" r="-405172" b="-831034"/>
                          </a:stretch>
                        </a:blipFill>
                      </a:tcPr>
                    </a:tc>
                    <a:tc>
                      <a:txBody>
                        <a:bodyPr/>
                        <a:lstStyle/>
                        <a:p>
                          <a:endParaRPr lang="zh-CN"/>
                        </a:p>
                      </a:txBody>
                      <a:tcPr>
                        <a:blipFill>
                          <a:blip r:embed="rId2"/>
                          <a:stretch>
                            <a:fillRect l="-703448" t="-3448" r="-305172" b="-831034"/>
                          </a:stretch>
                        </a:blipFill>
                      </a:tcPr>
                    </a:tc>
                    <a:tc>
                      <a:txBody>
                        <a:bodyPr/>
                        <a:lstStyle/>
                        <a:p>
                          <a:endParaRPr lang="zh-CN"/>
                        </a:p>
                      </a:txBody>
                      <a:tcPr>
                        <a:blipFill>
                          <a:blip r:embed="rId2"/>
                          <a:stretch>
                            <a:fillRect l="-789831" t="-3448" r="-200000" b="-831034"/>
                          </a:stretch>
                        </a:blipFill>
                      </a:tcPr>
                    </a:tc>
                    <a:tc>
                      <a:txBody>
                        <a:bodyPr/>
                        <a:lstStyle/>
                        <a:p>
                          <a:endParaRPr lang="zh-CN"/>
                        </a:p>
                      </a:txBody>
                      <a:tcPr>
                        <a:blipFill>
                          <a:blip r:embed="rId2"/>
                          <a:stretch>
                            <a:fillRect l="-905172" t="-3448" r="-103448" b="-831034"/>
                          </a:stretch>
                        </a:blipFill>
                      </a:tcPr>
                    </a:tc>
                    <a:tc>
                      <a:txBody>
                        <a:bodyPr/>
                        <a:lstStyle/>
                        <a:p>
                          <a:endParaRPr lang="zh-CN"/>
                        </a:p>
                      </a:txBody>
                      <a:tcPr>
                        <a:blipFill>
                          <a:blip r:embed="rId2"/>
                          <a:stretch>
                            <a:fillRect l="-1005172" t="-3448" r="-3448" b="-831034"/>
                          </a:stretch>
                        </a:blipFill>
                      </a:tcPr>
                    </a:tc>
                    <a:extLst>
                      <a:ext uri="{0D108BD9-81ED-4DB2-BD59-A6C34878D82A}">
                        <a16:rowId xmlns:a16="http://schemas.microsoft.com/office/drawing/2014/main" val="1319040228"/>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0499137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846825635"/>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48056689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089012772"/>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54890239"/>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41492459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27575636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9582879"/>
                      </a:ext>
                    </a:extLst>
                  </a:tr>
                </a:tbl>
              </a:graphicData>
            </a:graphic>
          </p:graphicFrame>
        </mc:Fallback>
      </mc:AlternateContent>
      <p:sp>
        <p:nvSpPr>
          <p:cNvPr id="3" name="灯片编号占位符 2">
            <a:extLst>
              <a:ext uri="{FF2B5EF4-FFF2-40B4-BE49-F238E27FC236}">
                <a16:creationId xmlns:a16="http://schemas.microsoft.com/office/drawing/2014/main" id="{3A850CA7-AD7E-7B2F-D4F7-957DEBF2B224}"/>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/90</a:t>
            </a:r>
            <a:endParaRPr kumimoji="1" lang="zh-CN" altLang="en-US" dirty="0"/>
          </a:p>
        </p:txBody>
      </p:sp>
    </p:spTree>
    <p:extLst>
      <p:ext uri="{BB962C8B-B14F-4D97-AF65-F5344CB8AC3E}">
        <p14:creationId xmlns:p14="http://schemas.microsoft.com/office/powerpoint/2010/main" val="278889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最小项是组成逻辑函数的基本单元</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1526187"/>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任何逻辑函数都可以表示成为</a:t>
            </a:r>
            <a:r>
              <a:rPr kumimoji="1" lang="zh-CN" altLang="en-US" sz="2400" dirty="0">
                <a:solidFill>
                  <a:srgbClr val="0000FF"/>
                </a:solidFill>
                <a:latin typeface="KaiTi" panose="02010609060101010101" pitchFamily="49" charset="-122"/>
                <a:ea typeface="KaiTi" panose="02010609060101010101" pitchFamily="49" charset="-122"/>
              </a:rPr>
              <a:t>最小项</a:t>
            </a:r>
            <a:r>
              <a:rPr kumimoji="1" lang="zh-CN" altLang="en-US" sz="2400" dirty="0">
                <a:latin typeface="KaiTi" panose="02010609060101010101" pitchFamily="49" charset="-122"/>
                <a:ea typeface="KaiTi" panose="02010609060101010101" pitchFamily="49" charset="-122"/>
              </a:rPr>
              <a:t>之和的形式，即标准与或式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任何逻辑函数，都是由函数中变量的若干个最小项构成的</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7A92B6-C92A-8E40-9D08-0D875E857954}"/>
                  </a:ext>
                </a:extLst>
              </p:cNvPr>
              <p:cNvSpPr txBox="1"/>
              <p:nvPr/>
            </p:nvSpPr>
            <p:spPr>
              <a:xfrm>
                <a:off x="844378" y="3089043"/>
                <a:ext cx="10503243" cy="3417539"/>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例：写出函数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𝐶𝐴</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的标准与或式</a:t>
                </a:r>
                <a:endParaRPr kumimoji="1" lang="en-US" altLang="zh-CN" sz="2800" dirty="0">
                  <a:latin typeface="Songti SC" panose="02010600040101010101" pitchFamily="2" charset="-122"/>
                  <a:ea typeface="Songti SC" panose="02010600040101010101" pitchFamily="2" charset="-122"/>
                </a:endParaRPr>
              </a:p>
              <a:p>
                <a:pPr>
                  <a:spcBef>
                    <a:spcPts val="24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Songti SC" panose="02010600040101010101" pitchFamily="2" charset="-122"/>
                            </a:rPr>
                          </m:ctrlPr>
                        </m:mPr>
                        <m:mr>
                          <m:e>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𝐶𝐴</m:t>
                            </m:r>
                            <m:r>
                              <a:rPr kumimoji="1" lang="zh-CN" altLang="en-US" sz="2800" b="0" i="1" dirty="0" smtClean="0">
                                <a:latin typeface="Cambria Math" panose="02040503050406030204" pitchFamily="18" charset="0"/>
                                <a:ea typeface="Songti SC" panose="02010600040101010101" pitchFamily="2" charset="-122"/>
                              </a:rPr>
                              <m:t>                                                        </m:t>
                            </m:r>
                          </m:e>
                        </m:mr>
                        <m:mr>
                          <m:e>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e>
                            </m:d>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e>
                            </m:d>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𝐶𝐴</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e>
                            </m:d>
                            <m:r>
                              <a:rPr kumimoji="1" lang="zh-CN" altLang="en-US" sz="2800" b="0" i="1" dirty="0" smtClean="0">
                                <a:latin typeface="Cambria Math" panose="02040503050406030204" pitchFamily="18" charset="0"/>
                                <a:ea typeface="Songti SC" panose="02010600040101010101" pitchFamily="2" charset="-122"/>
                              </a:rPr>
                              <m:t>      </m:t>
                            </m:r>
                          </m:e>
                        </m:mr>
                        <m:mr>
                          <m:e>
                            <m:m>
                              <m:mPr>
                                <m:mcs>
                                  <m:mc>
                                    <m:mcPr>
                                      <m:count m:val="1"/>
                                      <m:mcJc m:val="center"/>
                                    </m:mcPr>
                                  </m:mc>
                                </m:mcs>
                                <m:ctrlPr>
                                  <a:rPr kumimoji="1" lang="en-US" altLang="zh-CN" sz="2800" i="1" dirty="0" smtClean="0">
                                    <a:latin typeface="Cambria Math" panose="02040503050406030204" pitchFamily="18" charset="0"/>
                                    <a:ea typeface="Songti SC" panose="02010600040101010101" pitchFamily="2" charset="-122"/>
                                  </a:rPr>
                                </m:ctrlPr>
                              </m:mPr>
                              <m:mr>
                                <m:e>
                                  <m:r>
                                    <m:rPr>
                                      <m:brk m:alnAt="7"/>
                                    </m:rPr>
                                    <a:rPr kumimoji="1" lang="en-US" altLang="zh-CN" sz="2800" b="0" i="1" dirty="0" smtClean="0">
                                      <a:latin typeface="Cambria Math" panose="02040503050406030204" pitchFamily="18" charset="0"/>
                                      <a:ea typeface="Songti SC" panose="02010600040101010101" pitchFamily="2" charset="-122"/>
                                    </a:rPr>
                                    <m:t>=</m:t>
                                  </m:r>
                                  <m:r>
                                    <a:rPr kumimoji="1" lang="en-US" altLang="zh-CN" sz="2800" i="1">
                                      <a:latin typeface="Cambria Math" panose="02040503050406030204" pitchFamily="18" charset="0"/>
                                      <a:ea typeface="KaiTi" panose="02010609060101010101" pitchFamily="49" charset="-122"/>
                                    </a:rPr>
                                    <m:t>𝐴𝐵</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𝐶</m:t>
                                      </m:r>
                                    </m:e>
                                  </m:acc>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𝐴𝐵𝐶</m:t>
                                  </m:r>
                                  <m:r>
                                    <a:rPr kumimoji="1" lang="en-US" altLang="zh-CN" sz="2800" b="0" i="1" smtClean="0">
                                      <a:latin typeface="Cambria Math" panose="02040503050406030204" pitchFamily="18" charset="0"/>
                                      <a:ea typeface="KaiTi" panose="02010609060101010101" pitchFamily="49" charset="-122"/>
                                    </a:rPr>
                                    <m:t>+</m:t>
                                  </m:r>
                                  <m:acc>
                                    <m:accPr>
                                      <m:chr m:val="̅"/>
                                      <m:ctrlPr>
                                        <a:rPr kumimoji="1" lang="zh-CN" altLang="en-US"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𝐴</m:t>
                                      </m:r>
                                    </m:e>
                                  </m:acc>
                                  <m:r>
                                    <a:rPr kumimoji="1" lang="en-US" altLang="zh-CN" sz="2800" i="1">
                                      <a:latin typeface="Cambria Math" panose="02040503050406030204" pitchFamily="18" charset="0"/>
                                      <a:ea typeface="KaiTi" panose="02010609060101010101" pitchFamily="49" charset="-122"/>
                                    </a:rPr>
                                    <m:t>𝐵𝐶</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𝐴𝐵𝐶</m:t>
                                  </m:r>
                                  <m:r>
                                    <a:rPr kumimoji="1" lang="en-US" altLang="zh-CN" sz="2800" b="0" i="1" smtClean="0">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𝐵</m:t>
                                      </m:r>
                                    </m:e>
                                  </m:acc>
                                  <m:r>
                                    <a:rPr kumimoji="1" lang="en-US" altLang="zh-CN" sz="2800" i="1">
                                      <a:latin typeface="Cambria Math" panose="02040503050406030204" pitchFamily="18" charset="0"/>
                                      <a:ea typeface="KaiTi" panose="02010609060101010101" pitchFamily="49" charset="-122"/>
                                    </a:rPr>
                                    <m:t>𝐶</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𝐴𝐵𝐶</m:t>
                                  </m:r>
                                </m:e>
                              </m:mr>
                              <m:mr>
                                <m:e>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zh-CN" altLang="en-US"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𝐴</m:t>
                                      </m:r>
                                    </m:e>
                                  </m:acc>
                                  <m:r>
                                    <a:rPr kumimoji="1" lang="en-US" altLang="zh-CN" sz="2800" i="1">
                                      <a:latin typeface="Cambria Math" panose="02040503050406030204" pitchFamily="18" charset="0"/>
                                      <a:ea typeface="KaiTi" panose="02010609060101010101" pitchFamily="49" charset="-122"/>
                                    </a:rPr>
                                    <m:t>𝐵𝐶</m:t>
                                  </m:r>
                                  <m:r>
                                    <a:rPr kumimoji="1" lang="en-US" altLang="zh-CN" sz="2800" b="0" i="1" smtClean="0">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𝐵</m:t>
                                      </m:r>
                                    </m:e>
                                  </m:acc>
                                  <m:r>
                                    <a:rPr kumimoji="1" lang="en-US" altLang="zh-CN" sz="2800" i="1">
                                      <a:latin typeface="Cambria Math" panose="02040503050406030204" pitchFamily="18" charset="0"/>
                                      <a:ea typeface="KaiTi" panose="02010609060101010101" pitchFamily="49" charset="-122"/>
                                    </a:rPr>
                                    <m:t>𝐶</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𝐴𝐵</m:t>
                                  </m:r>
                                  <m:acc>
                                    <m:accPr>
                                      <m:chr m:val="̅"/>
                                      <m:ctrlPr>
                                        <a:rPr kumimoji="1" lang="en-US" altLang="zh-CN" sz="2800" b="0" i="1" smtClean="0">
                                          <a:latin typeface="Cambria Math" panose="02040503050406030204" pitchFamily="18" charset="0"/>
                                          <a:ea typeface="KaiTi" panose="02010609060101010101" pitchFamily="49" charset="-122"/>
                                        </a:rPr>
                                      </m:ctrlPr>
                                    </m:accPr>
                                    <m:e>
                                      <m:r>
                                        <a:rPr kumimoji="1" lang="en-US" altLang="zh-CN" sz="2800" b="0" i="1" smtClean="0">
                                          <a:latin typeface="Cambria Math" panose="02040503050406030204" pitchFamily="18" charset="0"/>
                                          <a:ea typeface="KaiTi" panose="02010609060101010101" pitchFamily="49" charset="-122"/>
                                        </a:rPr>
                                        <m:t>𝐶</m:t>
                                      </m:r>
                                    </m:e>
                                  </m:acc>
                                  <m:r>
                                    <a:rPr kumimoji="1" lang="en-US" altLang="zh-CN" sz="2800" b="0" i="1" dirty="0" smtClean="0">
                                      <a:latin typeface="Cambria Math" panose="02040503050406030204" pitchFamily="18" charset="0"/>
                                      <a:ea typeface="KaiTi" panose="02010609060101010101" pitchFamily="49" charset="-122"/>
                                    </a:rPr>
                                    <m:t>+</m:t>
                                  </m:r>
                                  <m:r>
                                    <a:rPr kumimoji="1" lang="en-US" altLang="zh-CN" sz="2800" b="0" i="1" dirty="0" smtClean="0">
                                      <a:latin typeface="Cambria Math" panose="02040503050406030204" pitchFamily="18" charset="0"/>
                                      <a:ea typeface="KaiTi" panose="02010609060101010101" pitchFamily="49" charset="-122"/>
                                    </a:rPr>
                                    <m:t>𝐴𝐵𝐶</m:t>
                                  </m:r>
                                  <m:r>
                                    <a:rPr kumimoji="1" lang="zh-CN" altLang="en-US" sz="2800" b="0" i="1" dirty="0" smtClean="0">
                                      <a:latin typeface="Cambria Math" panose="02040503050406030204" pitchFamily="18" charset="0"/>
                                      <a:ea typeface="KaiTi" panose="02010609060101010101" pitchFamily="49" charset="-122"/>
                                    </a:rPr>
                                    <m:t>                            </m:t>
                                  </m:r>
                                </m:e>
                              </m:mr>
                            </m:m>
                          </m:e>
                        </m:mr>
                      </m:m>
                    </m:oMath>
                  </m:oMathPara>
                </a14:m>
                <a:endParaRPr kumimoji="1" lang="en-US" altLang="zh-CN" sz="2800" dirty="0">
                  <a:ea typeface="Songti SC" panose="02010600040101010101" pitchFamily="2" charset="-122"/>
                </a:endParaRPr>
              </a:p>
              <a:p>
                <a:pPr>
                  <a:lnSpc>
                    <a:spcPct val="200000"/>
                  </a:lnSpc>
                  <a:spcBef>
                    <a:spcPts val="2400"/>
                  </a:spcBef>
                </a:pPr>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127A92B6-C92A-8E40-9D08-0D875E857954}"/>
                  </a:ext>
                </a:extLst>
              </p:cNvPr>
              <p:cNvSpPr txBox="1">
                <a:spLocks noRot="1" noChangeAspect="1" noMove="1" noResize="1" noEditPoints="1" noAdjustHandles="1" noChangeArrowheads="1" noChangeShapeType="1" noTextEdit="1"/>
              </p:cNvSpPr>
              <p:nvPr/>
            </p:nvSpPr>
            <p:spPr>
              <a:xfrm>
                <a:off x="844378" y="3089043"/>
                <a:ext cx="10503243" cy="3417539"/>
              </a:xfrm>
              <a:prstGeom prst="rect">
                <a:avLst/>
              </a:prstGeom>
              <a:blipFill>
                <a:blip r:embed="rId2"/>
                <a:stretch>
                  <a:fillRect l="-1086" t="-37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3696FD3-1BE9-102E-8EA2-88271837B66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/90</a:t>
            </a:r>
            <a:endParaRPr kumimoji="1" lang="zh-CN" altLang="en-US" dirty="0"/>
          </a:p>
        </p:txBody>
      </p:sp>
    </p:spTree>
    <p:extLst>
      <p:ext uri="{BB962C8B-B14F-4D97-AF65-F5344CB8AC3E}">
        <p14:creationId xmlns:p14="http://schemas.microsoft.com/office/powerpoint/2010/main" val="121250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最小项是组成逻辑函数的基本单元</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4163127"/>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标准与或表达式是唯一的</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一个逻辑函数只有一个最小项之和的表达式，利用逻辑代数中的公式和定理，可以将任何逻辑函数展开或变换成标准与或表达式</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标准与或表达式也可以从真值表中直接得到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在真值表中挑出那些使函数值为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的变量取值，变量取值为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的写成原变量，为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的写成反变量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这样对应于使函数值为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的每一种取值，都可以写出一个乘积项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把这些乘积项加起来，所得到的的就是函数的标准与或表达式</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A29B7E61-A12C-9A89-034F-F2635CAF3BA1}"/>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/90</a:t>
            </a:r>
            <a:endParaRPr kumimoji="1" lang="zh-CN" altLang="en-US" dirty="0"/>
          </a:p>
        </p:txBody>
      </p:sp>
    </p:spTree>
    <p:extLst>
      <p:ext uri="{BB962C8B-B14F-4D97-AF65-F5344CB8AC3E}">
        <p14:creationId xmlns:p14="http://schemas.microsoft.com/office/powerpoint/2010/main" val="98542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基本和常用逻辑运算 </a:t>
            </a:r>
          </a:p>
        </p:txBody>
      </p:sp>
      <p:sp>
        <p:nvSpPr>
          <p:cNvPr id="9" name="文本框 8">
            <a:extLst>
              <a:ext uri="{FF2B5EF4-FFF2-40B4-BE49-F238E27FC236}">
                <a16:creationId xmlns:a16="http://schemas.microsoft.com/office/drawing/2014/main" id="{758D372F-EFA5-5A41-B7AA-801EC73DED5A}"/>
              </a:ext>
            </a:extLst>
          </p:cNvPr>
          <p:cNvSpPr txBox="1"/>
          <p:nvPr/>
        </p:nvSpPr>
        <p:spPr>
          <a:xfrm>
            <a:off x="21349" y="1960188"/>
            <a:ext cx="3378023" cy="2092881"/>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三种基本逻辑运算</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与（</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或（</a:t>
            </a:r>
            <a:r>
              <a:rPr kumimoji="1" lang="en-US" altLang="zh-CN" sz="2400" dirty="0">
                <a:latin typeface="KaiTi" panose="02010609060101010101" pitchFamily="49" charset="-122"/>
                <a:ea typeface="KaiTi" panose="02010609060101010101" pitchFamily="49" charset="-122"/>
              </a:rPr>
              <a:t>or</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非（</a:t>
            </a:r>
            <a:r>
              <a:rPr kumimoji="1" lang="en-US" altLang="zh-CN" sz="2400" dirty="0">
                <a:latin typeface="KaiTi" panose="02010609060101010101" pitchFamily="49" charset="-122"/>
                <a:ea typeface="KaiTi" panose="02010609060101010101" pitchFamily="49" charset="-122"/>
              </a:rPr>
              <a:t>not</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54B26363-90C5-C548-86AA-60D5FBEB5773}"/>
              </a:ext>
            </a:extLst>
          </p:cNvPr>
          <p:cNvPicPr>
            <a:picLocks noChangeAspect="1"/>
          </p:cNvPicPr>
          <p:nvPr/>
        </p:nvPicPr>
        <p:blipFill>
          <a:blip r:embed="rId2"/>
          <a:srcRect/>
          <a:stretch/>
        </p:blipFill>
        <p:spPr>
          <a:xfrm>
            <a:off x="3852562" y="703261"/>
            <a:ext cx="7577438" cy="5956139"/>
          </a:xfrm>
          <a:prstGeom prst="rect">
            <a:avLst/>
          </a:prstGeom>
        </p:spPr>
      </p:pic>
      <p:sp>
        <p:nvSpPr>
          <p:cNvPr id="2" name="灯片编号占位符 1">
            <a:extLst>
              <a:ext uri="{FF2B5EF4-FFF2-40B4-BE49-F238E27FC236}">
                <a16:creationId xmlns:a16="http://schemas.microsoft.com/office/drawing/2014/main" id="{A2F4230D-E133-63EC-4DB2-8AE769CF8974}"/>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/90</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最小项是组成逻辑函数的基本单元</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563167"/>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标准与或表达式也可以从真值表中直接得到</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3D358FCE-D8DB-DA46-B45C-61A2818B55AD}"/>
                  </a:ext>
                </a:extLst>
              </p:cNvPr>
              <p:cNvGraphicFramePr>
                <a:graphicFrameLocks noGrp="1"/>
              </p:cNvGraphicFramePr>
              <p:nvPr>
                <p:extLst>
                  <p:ext uri="{D42A27DB-BD31-4B8C-83A1-F6EECF244321}">
                    <p14:modId xmlns:p14="http://schemas.microsoft.com/office/powerpoint/2010/main" val="3429879576"/>
                  </p:ext>
                </p:extLst>
              </p:nvPr>
            </p:nvGraphicFramePr>
            <p:xfrm>
              <a:off x="1962910" y="3277555"/>
              <a:ext cx="7363969" cy="3337560"/>
            </p:xfrm>
            <a:graphic>
              <a:graphicData uri="http://schemas.openxmlformats.org/drawingml/2006/table">
                <a:tbl>
                  <a:tblPr firstRow="1" bandRow="1">
                    <a:tableStyleId>{5C22544A-7EE6-4342-B048-85BDC9FD1C3A}</a:tableStyleId>
                  </a:tblPr>
                  <a:tblGrid>
                    <a:gridCol w="588946">
                      <a:extLst>
                        <a:ext uri="{9D8B030D-6E8A-4147-A177-3AD203B41FA5}">
                          <a16:colId xmlns:a16="http://schemas.microsoft.com/office/drawing/2014/main" val="1845369362"/>
                        </a:ext>
                      </a:extLst>
                    </a:gridCol>
                    <a:gridCol w="551354">
                      <a:extLst>
                        <a:ext uri="{9D8B030D-6E8A-4147-A177-3AD203B41FA5}">
                          <a16:colId xmlns:a16="http://schemas.microsoft.com/office/drawing/2014/main" val="1153637395"/>
                        </a:ext>
                      </a:extLst>
                    </a:gridCol>
                    <a:gridCol w="614007">
                      <a:extLst>
                        <a:ext uri="{9D8B030D-6E8A-4147-A177-3AD203B41FA5}">
                          <a16:colId xmlns:a16="http://schemas.microsoft.com/office/drawing/2014/main" val="908045349"/>
                        </a:ext>
                      </a:extLst>
                    </a:gridCol>
                    <a:gridCol w="726784">
                      <a:extLst>
                        <a:ext uri="{9D8B030D-6E8A-4147-A177-3AD203B41FA5}">
                          <a16:colId xmlns:a16="http://schemas.microsoft.com/office/drawing/2014/main" val="949417858"/>
                        </a:ext>
                      </a:extLst>
                    </a:gridCol>
                    <a:gridCol w="1290669">
                      <a:extLst>
                        <a:ext uri="{9D8B030D-6E8A-4147-A177-3AD203B41FA5}">
                          <a16:colId xmlns:a16="http://schemas.microsoft.com/office/drawing/2014/main" val="861887139"/>
                        </a:ext>
                      </a:extLst>
                    </a:gridCol>
                    <a:gridCol w="864623">
                      <a:extLst>
                        <a:ext uri="{9D8B030D-6E8A-4147-A177-3AD203B41FA5}">
                          <a16:colId xmlns:a16="http://schemas.microsoft.com/office/drawing/2014/main" val="2782843042"/>
                        </a:ext>
                      </a:extLst>
                    </a:gridCol>
                    <a:gridCol w="814500">
                      <a:extLst>
                        <a:ext uri="{9D8B030D-6E8A-4147-A177-3AD203B41FA5}">
                          <a16:colId xmlns:a16="http://schemas.microsoft.com/office/drawing/2014/main" val="912570241"/>
                        </a:ext>
                      </a:extLst>
                    </a:gridCol>
                    <a:gridCol w="1913086">
                      <a:extLst>
                        <a:ext uri="{9D8B030D-6E8A-4147-A177-3AD203B41FA5}">
                          <a16:colId xmlns:a16="http://schemas.microsoft.com/office/drawing/2014/main" val="4062818900"/>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𝐵</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𝑩</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𝑪</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𝑩</m:t>
                                </m:r>
                                <m:r>
                                  <a:rPr kumimoji="1" lang="en-US" altLang="zh-CN" sz="1800" b="1" i="1" smtClean="0">
                                    <a:latin typeface="Cambria Math" panose="02040503050406030204" pitchFamily="18" charset="0"/>
                                    <a:ea typeface="KaiTi" panose="02010609060101010101" pitchFamily="49" charset="-122"/>
                                  </a:rPr>
                                  <m:t>⋅</m:t>
                                </m:r>
                                <m:r>
                                  <a:rPr kumimoji="1" lang="en-US" altLang="zh-CN" sz="1800" i="1">
                                    <a:latin typeface="Cambria Math" panose="02040503050406030204" pitchFamily="18" charset="0"/>
                                    <a:ea typeface="KaiTi" panose="02010609060101010101" pitchFamily="49" charset="-122"/>
                                  </a:rPr>
                                  <m:t>𝐶</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𝑩</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𝑪</m:t>
                                </m:r>
                              </m:oMath>
                            </m:oMathPara>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d>
                                  <m:dPr>
                                    <m:ctrlPr>
                                      <a:rPr kumimoji="1" lang="en-US" altLang="zh-CN" sz="1800" b="1" i="1" smtClean="0">
                                        <a:latin typeface="Cambria Math" panose="02040503050406030204" pitchFamily="18" charset="0"/>
                                        <a:ea typeface="KaiTi" panose="02010609060101010101" pitchFamily="49" charset="-122"/>
                                      </a:rPr>
                                    </m:ctrlPr>
                                  </m:dPr>
                                  <m:e>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𝑩</m:t>
                                    </m:r>
                                  </m:e>
                                </m:d>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𝑨</m:t>
                                </m:r>
                                <m:r>
                                  <a:rPr kumimoji="1" lang="en-US" altLang="zh-CN" sz="1800" b="1" i="1" smtClean="0">
                                    <a:latin typeface="Cambria Math" panose="02040503050406030204" pitchFamily="18" charset="0"/>
                                    <a:ea typeface="KaiTi" panose="02010609060101010101" pitchFamily="49" charset="-122"/>
                                  </a:rPr>
                                  <m:t>+</m:t>
                                </m:r>
                                <m:r>
                                  <a:rPr kumimoji="1" lang="en-US" altLang="zh-CN" sz="1800" b="1" i="1" smtClean="0">
                                    <a:latin typeface="Cambria Math" panose="02040503050406030204" pitchFamily="18" charset="0"/>
                                    <a:ea typeface="KaiTi" panose="02010609060101010101" pitchFamily="49" charset="-122"/>
                                  </a:rPr>
                                  <m:t>𝑪</m:t>
                                </m:r>
                                <m:r>
                                  <a:rPr kumimoji="1" lang="en-US" altLang="zh-CN" sz="1800" b="1" i="1" smtClean="0">
                                    <a:latin typeface="Cambria Math" panose="02040503050406030204" pitchFamily="18" charset="0"/>
                                    <a:ea typeface="KaiTi" panose="02010609060101010101" pitchFamily="49" charset="-122"/>
                                  </a:rPr>
                                  <m:t>)</m:t>
                                </m:r>
                              </m:oMath>
                            </m:oMathPara>
                          </a14:m>
                          <a:endParaRPr lang="zh-CN" altLang="en-US" dirty="0"/>
                        </a:p>
                      </a:txBody>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Choice>
        <mc:Fallback xmlns="">
          <p:graphicFrame>
            <p:nvGraphicFramePr>
              <p:cNvPr id="2" name="表格 1">
                <a:extLst>
                  <a:ext uri="{FF2B5EF4-FFF2-40B4-BE49-F238E27FC236}">
                    <a16:creationId xmlns:a16="http://schemas.microsoft.com/office/drawing/2014/main" id="{3D358FCE-D8DB-DA46-B45C-61A2818B55AD}"/>
                  </a:ext>
                </a:extLst>
              </p:cNvPr>
              <p:cNvGraphicFramePr>
                <a:graphicFrameLocks noGrp="1"/>
              </p:cNvGraphicFramePr>
              <p:nvPr>
                <p:extLst>
                  <p:ext uri="{D42A27DB-BD31-4B8C-83A1-F6EECF244321}">
                    <p14:modId xmlns:p14="http://schemas.microsoft.com/office/powerpoint/2010/main" val="3429879576"/>
                  </p:ext>
                </p:extLst>
              </p:nvPr>
            </p:nvGraphicFramePr>
            <p:xfrm>
              <a:off x="1962910" y="3277555"/>
              <a:ext cx="7363969" cy="3337560"/>
            </p:xfrm>
            <a:graphic>
              <a:graphicData uri="http://schemas.openxmlformats.org/drawingml/2006/table">
                <a:tbl>
                  <a:tblPr firstRow="1" bandRow="1">
                    <a:tableStyleId>{5C22544A-7EE6-4342-B048-85BDC9FD1C3A}</a:tableStyleId>
                  </a:tblPr>
                  <a:tblGrid>
                    <a:gridCol w="588946">
                      <a:extLst>
                        <a:ext uri="{9D8B030D-6E8A-4147-A177-3AD203B41FA5}">
                          <a16:colId xmlns:a16="http://schemas.microsoft.com/office/drawing/2014/main" val="1845369362"/>
                        </a:ext>
                      </a:extLst>
                    </a:gridCol>
                    <a:gridCol w="551354">
                      <a:extLst>
                        <a:ext uri="{9D8B030D-6E8A-4147-A177-3AD203B41FA5}">
                          <a16:colId xmlns:a16="http://schemas.microsoft.com/office/drawing/2014/main" val="1153637395"/>
                        </a:ext>
                      </a:extLst>
                    </a:gridCol>
                    <a:gridCol w="614007">
                      <a:extLst>
                        <a:ext uri="{9D8B030D-6E8A-4147-A177-3AD203B41FA5}">
                          <a16:colId xmlns:a16="http://schemas.microsoft.com/office/drawing/2014/main" val="908045349"/>
                        </a:ext>
                      </a:extLst>
                    </a:gridCol>
                    <a:gridCol w="726784">
                      <a:extLst>
                        <a:ext uri="{9D8B030D-6E8A-4147-A177-3AD203B41FA5}">
                          <a16:colId xmlns:a16="http://schemas.microsoft.com/office/drawing/2014/main" val="949417858"/>
                        </a:ext>
                      </a:extLst>
                    </a:gridCol>
                    <a:gridCol w="1290669">
                      <a:extLst>
                        <a:ext uri="{9D8B030D-6E8A-4147-A177-3AD203B41FA5}">
                          <a16:colId xmlns:a16="http://schemas.microsoft.com/office/drawing/2014/main" val="861887139"/>
                        </a:ext>
                      </a:extLst>
                    </a:gridCol>
                    <a:gridCol w="864623">
                      <a:extLst>
                        <a:ext uri="{9D8B030D-6E8A-4147-A177-3AD203B41FA5}">
                          <a16:colId xmlns:a16="http://schemas.microsoft.com/office/drawing/2014/main" val="2782843042"/>
                        </a:ext>
                      </a:extLst>
                    </a:gridCol>
                    <a:gridCol w="814500">
                      <a:extLst>
                        <a:ext uri="{9D8B030D-6E8A-4147-A177-3AD203B41FA5}">
                          <a16:colId xmlns:a16="http://schemas.microsoft.com/office/drawing/2014/main" val="912570241"/>
                        </a:ext>
                      </a:extLst>
                    </a:gridCol>
                    <a:gridCol w="1913086">
                      <a:extLst>
                        <a:ext uri="{9D8B030D-6E8A-4147-A177-3AD203B41FA5}">
                          <a16:colId xmlns:a16="http://schemas.microsoft.com/office/drawing/2014/main" val="4062818900"/>
                        </a:ext>
                      </a:extLst>
                    </a:gridCol>
                  </a:tblGrid>
                  <a:tr h="370840">
                    <a:tc>
                      <a:txBody>
                        <a:bodyPr/>
                        <a:lstStyle/>
                        <a:p>
                          <a:endParaRPr lang="zh-CN"/>
                        </a:p>
                      </a:txBody>
                      <a:tcPr>
                        <a:blipFill>
                          <a:blip r:embed="rId2"/>
                          <a:stretch>
                            <a:fillRect l="-2174" t="-3448" r="-1165217" b="-831034"/>
                          </a:stretch>
                        </a:blipFill>
                      </a:tcPr>
                    </a:tc>
                    <a:tc>
                      <a:txBody>
                        <a:bodyPr/>
                        <a:lstStyle/>
                        <a:p>
                          <a:endParaRPr lang="zh-CN"/>
                        </a:p>
                      </a:txBody>
                      <a:tcPr>
                        <a:blipFill>
                          <a:blip r:embed="rId2"/>
                          <a:stretch>
                            <a:fillRect l="-106818" t="-3448" r="-1118182" b="-831034"/>
                          </a:stretch>
                        </a:blipFill>
                      </a:tcPr>
                    </a:tc>
                    <a:tc>
                      <a:txBody>
                        <a:bodyPr/>
                        <a:lstStyle/>
                        <a:p>
                          <a:endParaRPr lang="zh-CN"/>
                        </a:p>
                      </a:txBody>
                      <a:tcPr>
                        <a:blipFill>
                          <a:blip r:embed="rId2"/>
                          <a:stretch>
                            <a:fillRect l="-189583" t="-3448" r="-925000" b="-831034"/>
                          </a:stretch>
                        </a:blipFill>
                      </a:tcPr>
                    </a:tc>
                    <a:tc>
                      <a:txBody>
                        <a:bodyPr/>
                        <a:lstStyle/>
                        <a:p>
                          <a:endParaRPr lang="zh-CN"/>
                        </a:p>
                      </a:txBody>
                      <a:tcPr>
                        <a:blipFill>
                          <a:blip r:embed="rId2"/>
                          <a:stretch>
                            <a:fillRect l="-239655" t="-3448" r="-665517" b="-831034"/>
                          </a:stretch>
                        </a:blipFill>
                      </a:tcPr>
                    </a:tc>
                    <a:tc>
                      <a:txBody>
                        <a:bodyPr/>
                        <a:lstStyle/>
                        <a:p>
                          <a:endParaRPr lang="zh-CN"/>
                        </a:p>
                      </a:txBody>
                      <a:tcPr>
                        <a:blipFill>
                          <a:blip r:embed="rId2"/>
                          <a:stretch>
                            <a:fillRect l="-193137" t="-3448" r="-278431" b="-831034"/>
                          </a:stretch>
                        </a:blipFill>
                      </a:tcPr>
                    </a:tc>
                    <a:tc>
                      <a:txBody>
                        <a:bodyPr/>
                        <a:lstStyle/>
                        <a:p>
                          <a:endParaRPr lang="zh-CN"/>
                        </a:p>
                      </a:txBody>
                      <a:tcPr>
                        <a:blipFill>
                          <a:blip r:embed="rId2"/>
                          <a:stretch>
                            <a:fillRect l="-439706" t="-3448" r="-317647" b="-831034"/>
                          </a:stretch>
                        </a:blipFill>
                      </a:tcPr>
                    </a:tc>
                    <a:tc>
                      <a:txBody>
                        <a:bodyPr/>
                        <a:lstStyle/>
                        <a:p>
                          <a:endParaRPr lang="zh-CN"/>
                        </a:p>
                      </a:txBody>
                      <a:tcPr>
                        <a:blipFill>
                          <a:blip r:embed="rId2"/>
                          <a:stretch>
                            <a:fillRect l="-573438" t="-3448" r="-237500" b="-831034"/>
                          </a:stretch>
                        </a:blipFill>
                      </a:tcPr>
                    </a:tc>
                    <a:tc>
                      <a:txBody>
                        <a:bodyPr/>
                        <a:lstStyle/>
                        <a:p>
                          <a:endParaRPr lang="zh-CN"/>
                        </a:p>
                      </a:txBody>
                      <a:tcPr>
                        <a:blipFill>
                          <a:blip r:embed="rId2"/>
                          <a:stretch>
                            <a:fillRect l="-285430" t="-3448" r="-662" b="-831034"/>
                          </a:stretch>
                        </a:blipFill>
                      </a:tcPr>
                    </a:tc>
                    <a:extLst>
                      <a:ext uri="{0D108BD9-81ED-4DB2-BD59-A6C34878D82A}">
                        <a16:rowId xmlns:a16="http://schemas.microsoft.com/office/drawing/2014/main" val="628419554"/>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006566820"/>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42908312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306873716"/>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70741134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6116187"/>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625787883"/>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505939998"/>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bg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663234721"/>
                      </a:ext>
                    </a:extLst>
                  </a:tr>
                </a:tbl>
              </a:graphicData>
            </a:graphic>
          </p:graphicFrame>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78B39C3-AE14-FC44-B86E-FECADDC412D6}"/>
                  </a:ext>
                </a:extLst>
              </p:cNvPr>
              <p:cNvSpPr/>
              <p:nvPr/>
            </p:nvSpPr>
            <p:spPr>
              <a:xfrm>
                <a:off x="2845892" y="1690046"/>
                <a:ext cx="5598007" cy="112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400" i="1" dirty="0" smtClean="0">
                              <a:latin typeface="Cambria Math" panose="02040503050406030204" pitchFamily="18" charset="0"/>
                              <a:ea typeface="Songti SC" panose="02010600040101010101" pitchFamily="2" charset="-122"/>
                            </a:rPr>
                          </m:ctrlPr>
                        </m:mPr>
                        <m:mr>
                          <m:e>
                            <m:r>
                              <a:rPr kumimoji="1" lang="en-US" altLang="zh-CN" sz="2400" i="1" dirty="0">
                                <a:latin typeface="Cambria Math" panose="02040503050406030204" pitchFamily="18" charset="0"/>
                                <a:ea typeface="Songti SC" panose="02010600040101010101" pitchFamily="2" charset="-122"/>
                              </a:rPr>
                              <m:t>𝑌</m:t>
                            </m:r>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m:t>
                            </m:r>
                            <m:r>
                              <a:rPr kumimoji="1" lang="zh-CN" altLang="en-US" sz="2400" b="0" i="1" dirty="0" smtClean="0">
                                <a:latin typeface="Cambria Math" panose="02040503050406030204" pitchFamily="18" charset="0"/>
                                <a:ea typeface="Songti SC" panose="02010600040101010101" pitchFamily="2" charset="-122"/>
                              </a:rPr>
                              <m:t>                                                        </m:t>
                            </m:r>
                          </m:e>
                        </m:mr>
                        <m:mr>
                          <m:e>
                            <m:r>
                              <a:rPr kumimoji="1" lang="en-US" altLang="zh-CN" sz="2400" i="1" dirty="0">
                                <a:latin typeface="Cambria Math" panose="02040503050406030204" pitchFamily="18" charset="0"/>
                                <a:ea typeface="Songti SC" panose="02010600040101010101" pitchFamily="2" charset="-122"/>
                              </a:rPr>
                              <m:t>=</m:t>
                            </m:r>
                            <m:d>
                              <m:dPr>
                                <m:ctrlPr>
                                  <a:rPr kumimoji="1" lang="en-US" altLang="zh-CN" sz="2400" b="0" i="1" dirty="0" smtClean="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𝐴</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m:t>
                                </m:r>
                              </m:e>
                            </m:d>
                            <m:d>
                              <m:dPr>
                                <m:ctrlPr>
                                  <a:rPr kumimoji="1" lang="en-US" altLang="zh-CN" sz="2400" b="0" i="1" dirty="0" smtClean="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𝐴</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𝐶</m:t>
                                </m:r>
                              </m:e>
                            </m:d>
                            <m:r>
                              <a:rPr kumimoji="1" lang="zh-CN" altLang="en-US" sz="2400" b="0" i="1" dirty="0" smtClean="0">
                                <a:latin typeface="Cambria Math" panose="02040503050406030204" pitchFamily="18" charset="0"/>
                                <a:ea typeface="Songti SC" panose="02010600040101010101" pitchFamily="2" charset="-122"/>
                              </a:rPr>
                              <m:t>                              </m:t>
                            </m:r>
                            <m:r>
                              <a:rPr kumimoji="1" lang="zh-CN" altLang="en-US" sz="2400" i="1" dirty="0">
                                <a:latin typeface="Cambria Math" panose="02040503050406030204" pitchFamily="18" charset="0"/>
                                <a:ea typeface="Songti SC" panose="02010600040101010101" pitchFamily="2" charset="-122"/>
                              </a:rPr>
                              <m:t>      </m:t>
                            </m:r>
                          </m:e>
                        </m:mr>
                        <m:mr>
                          <m:e>
                            <m:r>
                              <a:rPr kumimoji="1" lang="en-US" altLang="zh-CN" sz="2400" i="1" dirty="0">
                                <a:latin typeface="Cambria Math" panose="02040503050406030204" pitchFamily="18" charset="0"/>
                                <a:ea typeface="Songti SC" panose="02010600040101010101" pitchFamily="2" charset="-122"/>
                              </a:rPr>
                              <m:t>=</m:t>
                            </m:r>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r>
                              <a:rPr kumimoji="1" lang="en-US" altLang="zh-CN" sz="2400" i="1">
                                <a:latin typeface="Cambria Math" panose="02040503050406030204" pitchFamily="18" charset="0"/>
                                <a:ea typeface="KaiTi" panose="02010609060101010101" pitchFamily="49" charset="-122"/>
                              </a:rPr>
                              <m:t>𝐵𝐶</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𝐴</m:t>
                            </m:r>
                            <m:acc>
                              <m:accPr>
                                <m:chr m:val="̅"/>
                                <m:ctrlPr>
                                  <a:rPr kumimoji="1" lang="en-US" altLang="zh-CN"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r>
                              <m:rPr>
                                <m:brk m:alnAt="7"/>
                              </m:rPr>
                              <a:rPr kumimoji="1" lang="en-US" altLang="zh-CN" sz="2400" i="1" dirty="0">
                                <a:latin typeface="Cambria Math" panose="02040503050406030204" pitchFamily="18" charset="0"/>
                                <a:ea typeface="KaiTi" panose="02010609060101010101" pitchFamily="49" charset="-122"/>
                              </a:rPr>
                              <m:t>𝐶</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𝐴𝐵</m:t>
                            </m:r>
                            <m:acc>
                              <m:accPr>
                                <m:chr m:val="̅"/>
                                <m:ctrlPr>
                                  <a:rPr kumimoji="1" lang="en-US" altLang="zh-CN" sz="2400" i="1" dirty="0">
                                    <a:latin typeface="Cambria Math" panose="02040503050406030204" pitchFamily="18" charset="0"/>
                                    <a:ea typeface="KaiTi" panose="02010609060101010101" pitchFamily="49" charset="-122"/>
                                  </a:rPr>
                                </m:ctrlPr>
                              </m:accPr>
                              <m:e>
                                <m:r>
                                  <a:rPr kumimoji="1" lang="en-US" altLang="zh-CN" sz="2400" i="1" dirty="0">
                                    <a:latin typeface="Cambria Math" panose="02040503050406030204" pitchFamily="18" charset="0"/>
                                    <a:ea typeface="KaiTi" panose="02010609060101010101" pitchFamily="49" charset="-122"/>
                                  </a:rPr>
                                  <m:t>𝐶</m:t>
                                </m:r>
                              </m:e>
                            </m:acc>
                            <m:r>
                              <m:rPr>
                                <m:brk m:alnAt="7"/>
                              </m:rP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𝐴𝐵𝐶</m:t>
                            </m:r>
                          </m:e>
                        </m:mr>
                      </m:m>
                    </m:oMath>
                  </m:oMathPara>
                </a14:m>
                <a:endParaRPr lang="zh-CN" altLang="en-US" sz="2400" dirty="0"/>
              </a:p>
            </p:txBody>
          </p:sp>
        </mc:Choice>
        <mc:Fallback xmlns="">
          <p:sp>
            <p:nvSpPr>
              <p:cNvPr id="3" name="矩形 2">
                <a:extLst>
                  <a:ext uri="{FF2B5EF4-FFF2-40B4-BE49-F238E27FC236}">
                    <a16:creationId xmlns:a16="http://schemas.microsoft.com/office/drawing/2014/main" id="{B78B39C3-AE14-FC44-B86E-FECADDC412D6}"/>
                  </a:ext>
                </a:extLst>
              </p:cNvPr>
              <p:cNvSpPr>
                <a:spLocks noRot="1" noChangeAspect="1" noMove="1" noResize="1" noEditPoints="1" noAdjustHandles="1" noChangeArrowheads="1" noChangeShapeType="1" noTextEdit="1"/>
              </p:cNvSpPr>
              <p:nvPr/>
            </p:nvSpPr>
            <p:spPr>
              <a:xfrm>
                <a:off x="2845892" y="1690046"/>
                <a:ext cx="5598007" cy="1123769"/>
              </a:xfrm>
              <a:prstGeom prst="rect">
                <a:avLst/>
              </a:prstGeom>
              <a:blipFill>
                <a:blip r:embed="rId3"/>
                <a:stretch>
                  <a:fillRect t="-1111" b="-3333"/>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4E023524-D1DD-4BA0-996E-5F82C4180514}"/>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/90</a:t>
            </a:r>
            <a:endParaRPr kumimoji="1" lang="zh-CN" altLang="en-US" dirty="0"/>
          </a:p>
        </p:txBody>
      </p:sp>
    </p:spTree>
    <p:extLst>
      <p:ext uri="{BB962C8B-B14F-4D97-AF65-F5344CB8AC3E}">
        <p14:creationId xmlns:p14="http://schemas.microsoft.com/office/powerpoint/2010/main" val="217442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最小项的编号</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944140"/>
                <a:ext cx="12192000" cy="3436133"/>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把最小项对应的变量取值当成二进制数，与之相应的十进制数，就是该最小项的编号</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𝐴</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𝐵</m:t>
                        </m:r>
                      </m:e>
                    </m:acc>
                    <m:acc>
                      <m:accPr>
                        <m:chr m:val="̅"/>
                        <m:ctrlPr>
                          <a:rPr kumimoji="1" lang="zh-CN" altLang="en-US" sz="2400" i="1">
                            <a:latin typeface="Cambria Math" panose="02040503050406030204" pitchFamily="18" charset="0"/>
                            <a:ea typeface="KaiTi" panose="02010609060101010101" pitchFamily="49" charset="-122"/>
                          </a:rPr>
                        </m:ctrlPr>
                      </m:accPr>
                      <m:e>
                        <m:r>
                          <a:rPr kumimoji="1" lang="en-US" altLang="zh-CN" sz="2400" i="1">
                            <a:latin typeface="Cambria Math" panose="02040503050406030204" pitchFamily="18" charset="0"/>
                            <a:ea typeface="KaiTi" panose="02010609060101010101" pitchFamily="49" charset="-122"/>
                          </a:rPr>
                          <m:t>𝐶</m:t>
                        </m:r>
                      </m:e>
                    </m:acc>
                  </m:oMath>
                </a14:m>
                <a:r>
                  <a:rPr kumimoji="1" lang="zh-CN" altLang="en-US" sz="2400" dirty="0">
                    <a:latin typeface="KaiTi" panose="02010609060101010101" pitchFamily="49" charset="-122"/>
                    <a:ea typeface="KaiTi" panose="02010609060101010101" pitchFamily="49" charset="-122"/>
                  </a:rPr>
                  <a:t>的对应取值是</a:t>
                </a:r>
                <a:r>
                  <a:rPr kumimoji="1" lang="en-US" altLang="zh-CN" sz="2400" dirty="0">
                    <a:latin typeface="KaiTi" panose="02010609060101010101" pitchFamily="49" charset="-122"/>
                    <a:ea typeface="KaiTi" panose="02010609060101010101" pitchFamily="49" charset="-122"/>
                  </a:rPr>
                  <a:t>000</a:t>
                </a:r>
                <a:r>
                  <a:rPr kumimoji="1" lang="zh-CN" altLang="en-US" sz="2400" dirty="0">
                    <a:latin typeface="KaiTi" panose="02010609060101010101" pitchFamily="49" charset="-122"/>
                    <a:ea typeface="KaiTi" panose="02010609060101010101" pitchFamily="49" charset="-122"/>
                  </a:rPr>
                  <a:t>，相应的十进制是</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，因此编号为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，记为</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0</m:t>
                        </m:r>
                      </m:sub>
                    </m:sSub>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1</m:t>
                        </m:r>
                      </m:sub>
                    </m:sSub>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3</m:t>
                        </m:r>
                      </m:sub>
                    </m:sSub>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𝐴𝐵𝐶</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𝑚</m:t>
                        </m:r>
                      </m:e>
                      <m:sub>
                        <m:r>
                          <a:rPr kumimoji="1" lang="en-US" altLang="zh-CN" sz="2400" b="0" i="1" smtClean="0">
                            <a:latin typeface="Cambria Math" panose="02040503050406030204" pitchFamily="18" charset="0"/>
                            <a:ea typeface="KaiTi" panose="02010609060101010101" pitchFamily="49" charset="-122"/>
                          </a:rPr>
                          <m:t>7</m:t>
                        </m:r>
                      </m:sub>
                    </m:sSub>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一个最小项，只要把原变量当成</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、反变量当成</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，便可直接得到它的编号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在书写标准与或表达式时，常常约定用注有下标的小写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𝑚</m:t>
                    </m:r>
                  </m:oMath>
                </a14:m>
                <a:r>
                  <a:rPr kumimoji="1" lang="zh-CN" altLang="en-US" sz="2400" dirty="0">
                    <a:latin typeface="KaiTi" panose="02010609060101010101" pitchFamily="49" charset="-122"/>
                    <a:ea typeface="KaiTi" panose="02010609060101010101" pitchFamily="49" charset="-122"/>
                  </a:rPr>
                  <a:t>表示有关的最小项，甚至只用相应编号表示</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944140"/>
                <a:ext cx="12192000" cy="3436133"/>
              </a:xfrm>
              <a:prstGeom prst="rect">
                <a:avLst/>
              </a:prstGeom>
              <a:blipFill>
                <a:blip r:embed="rId2"/>
                <a:stretch>
                  <a:fillRect l="-938" t="-735"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9AFC21D-F768-894C-A855-8B8AE0F35569}"/>
                  </a:ext>
                </a:extLst>
              </p:cNvPr>
              <p:cNvSpPr/>
              <p:nvPr/>
            </p:nvSpPr>
            <p:spPr>
              <a:xfrm>
                <a:off x="3257597" y="4380273"/>
                <a:ext cx="5058244" cy="22247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b="0" i="1" smtClean="0">
                              <a:latin typeface="Cambria Math" panose="02040503050406030204" pitchFamily="18" charset="0"/>
                              <a:ea typeface="KaiTi" panose="02010609060101010101" pitchFamily="49" charset="-122"/>
                            </a:rPr>
                          </m:ctrlPr>
                        </m:mPr>
                        <m:mr>
                          <m:e>
                            <m:r>
                              <a:rPr kumimoji="1" lang="en-US" altLang="zh-CN" sz="2800" i="1">
                                <a:latin typeface="Cambria Math" panose="02040503050406030204" pitchFamily="18" charset="0"/>
                                <a:ea typeface="KaiTi" panose="02010609060101010101" pitchFamily="49" charset="-122"/>
                              </a:rPr>
                              <m:t>𝑌</m:t>
                            </m:r>
                            <m:r>
                              <a:rPr kumimoji="1" lang="en-US" altLang="zh-CN" sz="2800" i="1">
                                <a:latin typeface="Cambria Math" panose="02040503050406030204" pitchFamily="18" charset="0"/>
                                <a:ea typeface="KaiTi" panose="02010609060101010101" pitchFamily="49" charset="-122"/>
                              </a:rPr>
                              <m:t>=</m:t>
                            </m:r>
                            <m:acc>
                              <m:accPr>
                                <m:chr m:val="̅"/>
                                <m:ctrlPr>
                                  <a:rPr kumimoji="1" lang="zh-CN" altLang="en-US"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𝐴</m:t>
                                </m:r>
                              </m:e>
                            </m:acc>
                            <m:r>
                              <a:rPr kumimoji="1" lang="en-US" altLang="zh-CN" sz="2800" i="1">
                                <a:latin typeface="Cambria Math" panose="02040503050406030204" pitchFamily="18" charset="0"/>
                                <a:ea typeface="KaiTi" panose="02010609060101010101" pitchFamily="49" charset="-122"/>
                              </a:rPr>
                              <m:t>𝐵𝐶</m:t>
                            </m:r>
                            <m:r>
                              <a:rPr kumimoji="1" lang="en-US" altLang="zh-CN" sz="2800" i="1">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𝐵</m:t>
                                </m:r>
                              </m:e>
                            </m:acc>
                            <m:r>
                              <a:rPr kumimoji="1" lang="en-US" altLang="zh-CN" sz="2800" i="1">
                                <a:latin typeface="Cambria Math" panose="02040503050406030204" pitchFamily="18" charset="0"/>
                                <a:ea typeface="KaiTi" panose="02010609060101010101" pitchFamily="49" charset="-122"/>
                              </a:rPr>
                              <m:t>𝐶</m:t>
                            </m:r>
                            <m:r>
                              <a:rPr kumimoji="1" lang="en-US" altLang="zh-CN" sz="2800" i="1">
                                <a:latin typeface="Cambria Math" panose="02040503050406030204" pitchFamily="18" charset="0"/>
                                <a:ea typeface="KaiTi" panose="02010609060101010101" pitchFamily="49" charset="-122"/>
                              </a:rPr>
                              <m:t>+</m:t>
                            </m:r>
                            <m:r>
                              <a:rPr kumimoji="1" lang="en-US" altLang="zh-CN" sz="2800" i="1">
                                <a:latin typeface="Cambria Math" panose="02040503050406030204" pitchFamily="18" charset="0"/>
                                <a:ea typeface="KaiTi" panose="02010609060101010101" pitchFamily="49" charset="-122"/>
                              </a:rPr>
                              <m:t>𝐴𝐵</m:t>
                            </m:r>
                            <m:acc>
                              <m:accPr>
                                <m:chr m:val="̅"/>
                                <m:ctrlPr>
                                  <a:rPr kumimoji="1" lang="en-US" altLang="zh-CN" sz="2800" i="1">
                                    <a:latin typeface="Cambria Math" panose="02040503050406030204" pitchFamily="18" charset="0"/>
                                    <a:ea typeface="KaiTi" panose="02010609060101010101" pitchFamily="49" charset="-122"/>
                                  </a:rPr>
                                </m:ctrlPr>
                              </m:accPr>
                              <m:e>
                                <m:r>
                                  <a:rPr kumimoji="1" lang="en-US" altLang="zh-CN" sz="2800" i="1">
                                    <a:latin typeface="Cambria Math" panose="02040503050406030204" pitchFamily="18" charset="0"/>
                                    <a:ea typeface="KaiTi" panose="02010609060101010101" pitchFamily="49" charset="-122"/>
                                  </a:rPr>
                                  <m:t>𝐶</m:t>
                                </m:r>
                              </m:e>
                            </m:acc>
                            <m:r>
                              <a:rPr kumimoji="1" lang="en-US" altLang="zh-CN" sz="2800" i="1" dirty="0">
                                <a:latin typeface="Cambria Math" panose="02040503050406030204" pitchFamily="18" charset="0"/>
                                <a:ea typeface="KaiTi" panose="02010609060101010101" pitchFamily="49" charset="-122"/>
                              </a:rPr>
                              <m:t>+</m:t>
                            </m:r>
                            <m:r>
                              <a:rPr kumimoji="1" lang="en-US" altLang="zh-CN" sz="2800" i="1" dirty="0">
                                <a:latin typeface="Cambria Math" panose="02040503050406030204" pitchFamily="18" charset="0"/>
                                <a:ea typeface="KaiTi" panose="02010609060101010101" pitchFamily="49" charset="-122"/>
                              </a:rPr>
                              <m:t>𝐴𝐵𝐶</m:t>
                            </m:r>
                          </m:e>
                        </m:mr>
                        <m:mr>
                          <m:e>
                            <m:m>
                              <m:mPr>
                                <m:mcs>
                                  <m:mc>
                                    <m:mcPr>
                                      <m:count m:val="1"/>
                                      <m:mcJc m:val="center"/>
                                    </m:mcPr>
                                  </m:mc>
                                </m:mcs>
                                <m:ctrlPr>
                                  <a:rPr kumimoji="1" lang="en-US" altLang="zh-CN" sz="2800" b="0" i="1" smtClean="0">
                                    <a:latin typeface="Cambria Math" panose="02040503050406030204" pitchFamily="18" charset="0"/>
                                    <a:ea typeface="KaiTi" panose="02010609060101010101" pitchFamily="49" charset="-122"/>
                                  </a:rPr>
                                </m:ctrlPr>
                              </m:mPr>
                              <m:mr>
                                <m:e>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3</m:t>
                                      </m:r>
                                    </m:sub>
                                  </m:sSub>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5</m:t>
                                      </m:r>
                                    </m:sub>
                                  </m:sSub>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6</m:t>
                                      </m:r>
                                    </m:sub>
                                  </m:sSub>
                                  <m:r>
                                    <m:rPr>
                                      <m:brk m:alnAt="7"/>
                                    </m:rP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brk m:alnAt="7"/>
                                        </m:rPr>
                                        <a:rPr kumimoji="1" lang="en-US" altLang="zh-CN" sz="2800" b="0" i="1" smtClean="0">
                                          <a:latin typeface="Cambria Math" panose="02040503050406030204" pitchFamily="18" charset="0"/>
                                          <a:ea typeface="KaiTi" panose="02010609060101010101" pitchFamily="49" charset="-122"/>
                                        </a:rPr>
                                        <m:t>𝑚</m:t>
                                      </m:r>
                                    </m:e>
                                    <m:sub>
                                      <m:r>
                                        <m:rPr>
                                          <m:brk m:alnAt="7"/>
                                        </m:rPr>
                                        <a:rPr kumimoji="1" lang="en-US" altLang="zh-CN" sz="2800" b="0" i="1" smtClean="0">
                                          <a:latin typeface="Cambria Math" panose="02040503050406030204" pitchFamily="18" charset="0"/>
                                          <a:ea typeface="KaiTi" panose="02010609060101010101" pitchFamily="49" charset="-122"/>
                                        </a:rPr>
                                        <m:t>7</m:t>
                                      </m:r>
                                    </m:sub>
                                  </m:sSub>
                                  <m:r>
                                    <m:rPr>
                                      <m:brk m:alnAt="7"/>
                                    </m:rPr>
                                    <a:rPr kumimoji="1" lang="zh-CN" altLang="en-US" sz="2800" b="0" i="1" smtClean="0">
                                      <a:latin typeface="Cambria Math" panose="02040503050406030204" pitchFamily="18" charset="0"/>
                                      <a:ea typeface="KaiTi" panose="02010609060101010101" pitchFamily="49" charset="-122"/>
                                    </a:rPr>
                                    <m:t> </m:t>
                                  </m:r>
                                  <m:r>
                                    <a:rPr kumimoji="1" lang="zh-CN" altLang="en-US" sz="2800" b="0" i="1" smtClean="0">
                                      <a:latin typeface="Cambria Math" panose="02040503050406030204" pitchFamily="18" charset="0"/>
                                      <a:ea typeface="KaiTi" panose="02010609060101010101" pitchFamily="49" charset="-122"/>
                                    </a:rPr>
                                    <m:t>  </m:t>
                                  </m:r>
                                </m:e>
                              </m:mr>
                              <m:mr>
                                <m:e>
                                  <m:r>
                                    <a:rPr kumimoji="1" lang="en-US" altLang="zh-CN" sz="2800" b="0" i="1" smtClean="0">
                                      <a:latin typeface="Cambria Math" panose="02040503050406030204" pitchFamily="18" charset="0"/>
                                      <a:ea typeface="KaiTi" panose="02010609060101010101" pitchFamily="49" charset="-122"/>
                                    </a:rPr>
                                    <m:t>=</m:t>
                                  </m:r>
                                  <m:sSub>
                                    <m:sSubPr>
                                      <m:ctrlPr>
                                        <a:rPr kumimoji="1" lang="en-US" altLang="zh-CN" sz="2800" b="0" i="1" smtClean="0">
                                          <a:latin typeface="Cambria Math" panose="02040503050406030204" pitchFamily="18" charset="0"/>
                                          <a:ea typeface="KaiTi" panose="02010609060101010101" pitchFamily="49" charset="-122"/>
                                        </a:rPr>
                                      </m:ctrlPr>
                                    </m:sSubPr>
                                    <m:e>
                                      <m:r>
                                        <m:rPr>
                                          <m:sty m:val="p"/>
                                        </m:rPr>
                                        <a:rPr kumimoji="1" lang="en-US" altLang="zh-CN" sz="2800" b="0" i="0" smtClean="0">
                                          <a:latin typeface="Cambria Math" panose="02040503050406030204" pitchFamily="18" charset="0"/>
                                          <a:ea typeface="KaiTi" panose="02010609060101010101" pitchFamily="49" charset="-122"/>
                                        </a:rPr>
                                        <m:t>Σ</m:t>
                                      </m:r>
                                    </m:e>
                                    <m:sub>
                                      <m:r>
                                        <a:rPr kumimoji="1" lang="en-US" altLang="zh-CN" sz="2800" b="0" i="1" smtClean="0">
                                          <a:latin typeface="Cambria Math" panose="02040503050406030204" pitchFamily="18" charset="0"/>
                                          <a:ea typeface="KaiTi" panose="02010609060101010101" pitchFamily="49" charset="-122"/>
                                        </a:rPr>
                                        <m:t>𝑖</m:t>
                                      </m:r>
                                    </m:sub>
                                  </m:sSub>
                                  <m:sSub>
                                    <m:sSubPr>
                                      <m:ctrlPr>
                                        <a:rPr kumimoji="1" lang="en-US" altLang="zh-CN" sz="2800" b="0" i="1" smtClean="0">
                                          <a:latin typeface="Cambria Math" panose="02040503050406030204" pitchFamily="18" charset="0"/>
                                          <a:ea typeface="KaiTi" panose="02010609060101010101" pitchFamily="49" charset="-122"/>
                                        </a:rPr>
                                      </m:ctrlPr>
                                    </m:sSubPr>
                                    <m:e>
                                      <m:r>
                                        <a:rPr kumimoji="1" lang="en-US" altLang="zh-CN" sz="2800" b="0" i="1" smtClean="0">
                                          <a:latin typeface="Cambria Math" panose="02040503050406030204" pitchFamily="18" charset="0"/>
                                          <a:ea typeface="KaiTi" panose="02010609060101010101" pitchFamily="49" charset="-122"/>
                                        </a:rPr>
                                        <m:t>𝑚</m:t>
                                      </m:r>
                                    </m:e>
                                    <m:sub>
                                      <m:r>
                                        <a:rPr kumimoji="1" lang="en-US" altLang="zh-CN" sz="2800" b="0" i="1" smtClean="0">
                                          <a:latin typeface="Cambria Math" panose="02040503050406030204" pitchFamily="18" charset="0"/>
                                          <a:ea typeface="KaiTi" panose="02010609060101010101" pitchFamily="49" charset="-122"/>
                                        </a:rPr>
                                        <m:t>𝑖</m:t>
                                      </m:r>
                                    </m:sub>
                                  </m:sSub>
                                  <m:r>
                                    <a:rPr kumimoji="1" lang="zh-CN" altLang="en-US" sz="2800" b="0" i="1" smtClean="0">
                                      <a:latin typeface="Cambria Math" panose="02040503050406030204" pitchFamily="18" charset="0"/>
                                      <a:ea typeface="KaiTi" panose="02010609060101010101" pitchFamily="49" charset="-122"/>
                                    </a:rPr>
                                    <m:t>   </m:t>
                                  </m:r>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𝑖</m:t>
                                      </m:r>
                                      <m:r>
                                        <a:rPr kumimoji="1" lang="en-US" altLang="zh-CN" sz="2800" b="0" i="1" smtClean="0">
                                          <a:latin typeface="Cambria Math" panose="02040503050406030204" pitchFamily="18" charset="0"/>
                                          <a:ea typeface="KaiTi" panose="02010609060101010101" pitchFamily="49" charset="-122"/>
                                        </a:rPr>
                                        <m:t>=3,5,6,7</m:t>
                                      </m:r>
                                    </m:e>
                                  </m:d>
                                  <m:r>
                                    <a:rPr kumimoji="1" lang="zh-CN" altLang="en-US" sz="2800" b="0" i="1" smtClean="0">
                                      <a:latin typeface="Cambria Math" panose="02040503050406030204" pitchFamily="18" charset="0"/>
                                      <a:ea typeface="KaiTi" panose="02010609060101010101" pitchFamily="49" charset="-122"/>
                                    </a:rPr>
                                    <m:t>       </m:t>
                                  </m:r>
                                </m:e>
                              </m:mr>
                            </m:m>
                            <m:r>
                              <a:rPr kumimoji="1" lang="zh-CN" altLang="en-US" sz="2800" b="0" i="1" smtClean="0">
                                <a:latin typeface="Cambria Math" panose="02040503050406030204" pitchFamily="18" charset="0"/>
                                <a:ea typeface="KaiTi" panose="02010609060101010101" pitchFamily="49" charset="-122"/>
                              </a:rPr>
                              <m:t>     </m:t>
                            </m:r>
                          </m:e>
                        </m:mr>
                        <m:mr>
                          <m:e>
                            <m:m>
                              <m:mPr>
                                <m:mcs>
                                  <m:mc>
                                    <m:mcPr>
                                      <m:count m:val="1"/>
                                      <m:mcJc m:val="center"/>
                                    </m:mcPr>
                                  </m:mc>
                                </m:mcs>
                                <m:ctrlPr>
                                  <a:rPr kumimoji="1" lang="en-US" altLang="zh-CN" sz="2800" b="0" i="1" smtClean="0">
                                    <a:latin typeface="Cambria Math" panose="02040503050406030204" pitchFamily="18" charset="0"/>
                                    <a:ea typeface="KaiTi" panose="02010609060101010101" pitchFamily="49" charset="-122"/>
                                  </a:rPr>
                                </m:ctrlPr>
                              </m:mPr>
                              <m:mr>
                                <m:e>
                                  <m:r>
                                    <m:rPr>
                                      <m:brk m:alnAt="7"/>
                                    </m:rP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m:t>
                                  </m:r>
                                  <m:r>
                                    <a:rPr kumimoji="1" lang="en-US" altLang="zh-CN" sz="2800" b="0" i="1" smtClean="0">
                                      <a:latin typeface="Cambria Math" panose="02040503050406030204" pitchFamily="18" charset="0"/>
                                      <a:ea typeface="KaiTi" panose="02010609060101010101" pitchFamily="49" charset="-122"/>
                                    </a:rPr>
                                    <m:t>𝑚</m:t>
                                  </m:r>
                                  <m:r>
                                    <a:rPr kumimoji="1" lang="en-US" altLang="zh-CN" sz="2800" b="0" i="1" smtClean="0">
                                      <a:latin typeface="Cambria Math" panose="02040503050406030204" pitchFamily="18" charset="0"/>
                                      <a:ea typeface="KaiTi" panose="02010609060101010101" pitchFamily="49" charset="-122"/>
                                    </a:rPr>
                                    <m:t>(3,5,6,7)</m:t>
                                  </m:r>
                                </m:e>
                              </m:mr>
                              <m:mr>
                                <m:e>
                                  <m:r>
                                    <a:rPr kumimoji="1" lang="en-US" altLang="zh-CN" sz="2800" b="0" i="1" smtClean="0">
                                      <a:latin typeface="Cambria Math" panose="02040503050406030204" pitchFamily="18" charset="0"/>
                                      <a:ea typeface="KaiTi" panose="02010609060101010101" pitchFamily="49" charset="-122"/>
                                    </a:rPr>
                                    <m:t>=∑</m:t>
                                  </m:r>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3,5,6,7</m:t>
                                      </m:r>
                                    </m:e>
                                  </m:d>
                                  <m:r>
                                    <a:rPr kumimoji="1" lang="zh-CN" altLang="en-US" sz="2800" b="0" i="1" smtClean="0">
                                      <a:latin typeface="Cambria Math" panose="02040503050406030204" pitchFamily="18" charset="0"/>
                                      <a:ea typeface="KaiTi" panose="02010609060101010101" pitchFamily="49" charset="-122"/>
                                    </a:rPr>
                                    <m:t>    </m:t>
                                  </m:r>
                                </m:e>
                              </m:mr>
                            </m:m>
                            <m:r>
                              <a:rPr kumimoji="1" lang="zh-CN" altLang="en-US" sz="2800" b="0" i="1" smtClean="0">
                                <a:latin typeface="Cambria Math" panose="02040503050406030204" pitchFamily="18" charset="0"/>
                                <a:ea typeface="KaiTi" panose="02010609060101010101" pitchFamily="49" charset="-122"/>
                              </a:rPr>
                              <m:t>                         </m:t>
                            </m:r>
                          </m:e>
                        </m:mr>
                      </m:m>
                    </m:oMath>
                  </m:oMathPara>
                </a14:m>
                <a:endParaRPr lang="zh-CN" altLang="en-US" sz="2800" dirty="0"/>
              </a:p>
            </p:txBody>
          </p:sp>
        </mc:Choice>
        <mc:Fallback xmlns="">
          <p:sp>
            <p:nvSpPr>
              <p:cNvPr id="6" name="矩形 5">
                <a:extLst>
                  <a:ext uri="{FF2B5EF4-FFF2-40B4-BE49-F238E27FC236}">
                    <a16:creationId xmlns:a16="http://schemas.microsoft.com/office/drawing/2014/main" id="{99AFC21D-F768-894C-A855-8B8AE0F35569}"/>
                  </a:ext>
                </a:extLst>
              </p:cNvPr>
              <p:cNvSpPr>
                <a:spLocks noRot="1" noChangeAspect="1" noMove="1" noResize="1" noEditPoints="1" noAdjustHandles="1" noChangeArrowheads="1" noChangeShapeType="1" noTextEdit="1"/>
              </p:cNvSpPr>
              <p:nvPr/>
            </p:nvSpPr>
            <p:spPr>
              <a:xfrm>
                <a:off x="3257597" y="4380273"/>
                <a:ext cx="5058244" cy="2224776"/>
              </a:xfrm>
              <a:prstGeom prst="rect">
                <a:avLst/>
              </a:prstGeom>
              <a:blipFill>
                <a:blip r:embed="rId3"/>
                <a:stretch>
                  <a:fillRect b="-454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CEA5C0A-5EF9-63A7-D428-E42954A24FEF}"/>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/90</a:t>
            </a:r>
            <a:endParaRPr kumimoji="1" lang="zh-CN" altLang="en-US" dirty="0"/>
          </a:p>
        </p:txBody>
      </p:sp>
    </p:spTree>
    <p:extLst>
      <p:ext uri="{BB962C8B-B14F-4D97-AF65-F5344CB8AC3E}">
        <p14:creationId xmlns:p14="http://schemas.microsoft.com/office/powerpoint/2010/main" val="3947563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02005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按照式中变量之间的运算关系的不同，分为五种</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与非式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或非式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最简或与非式</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D6F5D234-1001-2D31-DCC7-84723B5CCF00}"/>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/90</a:t>
            </a:r>
            <a:endParaRPr kumimoji="1" lang="zh-CN" altLang="en-US" dirty="0"/>
          </a:p>
        </p:txBody>
      </p:sp>
    </p:spTree>
    <p:extLst>
      <p:ext uri="{BB962C8B-B14F-4D97-AF65-F5344CB8AC3E}">
        <p14:creationId xmlns:p14="http://schemas.microsoft.com/office/powerpoint/2010/main" val="2663897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02005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按照式中变量之间的运算关系的不同，分为五种</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最简与或式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最简与非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与非式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或非式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最简或与非式</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E6C5DDD0-0065-E6E7-B052-E32ED21585CE}"/>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/90</a:t>
            </a:r>
            <a:endParaRPr kumimoji="1" lang="zh-CN" altLang="en-US" dirty="0"/>
          </a:p>
        </p:txBody>
      </p:sp>
    </p:spTree>
    <p:extLst>
      <p:ext uri="{BB962C8B-B14F-4D97-AF65-F5344CB8AC3E}">
        <p14:creationId xmlns:p14="http://schemas.microsoft.com/office/powerpoint/2010/main" val="2211246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1.</a:t>
            </a:r>
            <a:r>
              <a:rPr kumimoji="1" lang="zh-CN" altLang="en-US" dirty="0"/>
              <a:t> 最简与或式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乘积项的个数最少，每个乘积项中相乘的变量个数也最少的与或表达式</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3638372" y="2670991"/>
                <a:ext cx="3772123" cy="1129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400" i="1" dirty="0" smtClean="0">
                              <a:latin typeface="Cambria Math" panose="02040503050406030204" pitchFamily="18" charset="0"/>
                              <a:ea typeface="Songti SC" panose="02010600040101010101" pitchFamily="2" charset="-122"/>
                            </a:rPr>
                          </m:ctrlPr>
                        </m:mPr>
                        <m:mr>
                          <m:e>
                            <m:r>
                              <a:rPr kumimoji="1" lang="en-US" altLang="zh-CN" sz="2400" i="1" dirty="0">
                                <a:latin typeface="Cambria Math" panose="02040503050406030204" pitchFamily="18" charset="0"/>
                                <a:ea typeface="Songti SC" panose="02010600040101010101" pitchFamily="2" charset="-122"/>
                              </a:rPr>
                              <m:t>𝑌</m:t>
                            </m:r>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𝐴𝐵</m:t>
                            </m:r>
                            <m:r>
                              <a:rPr kumimoji="1" lang="en-US" altLang="zh-CN" sz="2400" b="0" i="1" dirty="0" smtClean="0">
                                <a:latin typeface="Cambria Math" panose="02040503050406030204" pitchFamily="18" charset="0"/>
                                <a:ea typeface="Songti SC" panose="02010600040101010101" pitchFamily="2" charset="-122"/>
                              </a:rPr>
                              <m:t>+</m:t>
                            </m:r>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𝐴</m:t>
                                </m:r>
                              </m:e>
                            </m:acc>
                            <m:r>
                              <m:rPr>
                                <m:brk m:alnAt="7"/>
                              </m:rPr>
                              <a:rPr kumimoji="1" lang="en-US" altLang="zh-CN" sz="2400" b="0" i="1" dirty="0" smtClean="0">
                                <a:latin typeface="Cambria Math" panose="02040503050406030204" pitchFamily="18" charset="0"/>
                                <a:ea typeface="Songti SC" panose="02010600040101010101" pitchFamily="2" charset="-122"/>
                              </a:rPr>
                              <m:t>𝐶</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𝐵𝐶𝐷</m:t>
                            </m:r>
                          </m:e>
                        </m:mr>
                        <m:mr>
                          <m:e>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𝐴𝐵</m:t>
                            </m:r>
                            <m:r>
                              <a:rPr kumimoji="1" lang="en-US" altLang="zh-CN" sz="2400" b="0" i="1" dirty="0" smtClean="0">
                                <a:latin typeface="Cambria Math" panose="02040503050406030204" pitchFamily="18" charset="0"/>
                                <a:ea typeface="Songti SC" panose="02010600040101010101" pitchFamily="2" charset="-122"/>
                              </a:rPr>
                              <m:t>+</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𝐴</m:t>
                                </m:r>
                              </m:e>
                            </m:acc>
                            <m:r>
                              <m:rPr>
                                <m:brk m:alnAt="7"/>
                              </m:rPr>
                              <a:rPr kumimoji="1" lang="en-US" altLang="zh-CN" sz="2400" i="1" dirty="0">
                                <a:latin typeface="Cambria Math" panose="02040503050406030204" pitchFamily="18" charset="0"/>
                                <a:ea typeface="Songti SC" panose="02010600040101010101" pitchFamily="2" charset="-122"/>
                              </a:rPr>
                              <m:t>𝐶</m:t>
                            </m:r>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𝐵𝐶</m:t>
                            </m:r>
                            <m:r>
                              <m:rPr>
                                <m:brk m:alnAt="7"/>
                              </m:rPr>
                              <a:rPr kumimoji="1" lang="zh-CN" altLang="en-US" sz="2400" b="0" i="1" dirty="0" smtClean="0">
                                <a:latin typeface="Cambria Math" panose="02040503050406030204" pitchFamily="18" charset="0"/>
                                <a:ea typeface="Songti SC" panose="02010600040101010101" pitchFamily="2" charset="-122"/>
                              </a:rPr>
                              <m:t> </m:t>
                            </m:r>
                            <m:r>
                              <a:rPr kumimoji="1" lang="zh-CN" altLang="en-US" sz="2400" b="0" i="1" dirty="0" smtClean="0">
                                <a:latin typeface="Cambria Math" panose="02040503050406030204" pitchFamily="18" charset="0"/>
                                <a:ea typeface="Songti SC" panose="02010600040101010101" pitchFamily="2" charset="-122"/>
                              </a:rPr>
                              <m:t>          </m:t>
                            </m:r>
                          </m:e>
                        </m:mr>
                        <m:mr>
                          <m:e>
                            <m:r>
                              <a:rPr kumimoji="1" lang="en-US" altLang="zh-CN" sz="2400" i="1" dirty="0">
                                <a:latin typeface="Cambria Math" panose="02040503050406030204" pitchFamily="18" charset="0"/>
                                <a:ea typeface="Songti SC" panose="02010600040101010101" pitchFamily="2" charset="-122"/>
                              </a:rPr>
                              <m:t>=</m:t>
                            </m:r>
                            <m:r>
                              <a:rPr kumimoji="1" lang="en-US" altLang="zh-CN" sz="2400" b="0" i="1" smtClean="0">
                                <a:latin typeface="Cambria Math" panose="02040503050406030204" pitchFamily="18" charset="0"/>
                                <a:ea typeface="KaiTi" panose="02010609060101010101" pitchFamily="49" charset="-122"/>
                              </a:rPr>
                              <m:t>𝐴𝐵</m:t>
                            </m:r>
                            <m:r>
                              <a:rPr kumimoji="1" lang="en-US" altLang="zh-CN" sz="2400" b="0" i="1" smtClean="0">
                                <a:latin typeface="Cambria Math" panose="02040503050406030204" pitchFamily="18" charset="0"/>
                                <a:ea typeface="KaiTi" panose="02010609060101010101" pitchFamily="49" charset="-122"/>
                              </a:rPr>
                              <m:t>+</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𝐶</m:t>
                            </m:r>
                            <m:r>
                              <a:rPr kumimoji="1" lang="zh-CN" altLang="en-US" sz="2400" b="0" i="1" smtClean="0">
                                <a:latin typeface="Cambria Math" panose="02040503050406030204" pitchFamily="18" charset="0"/>
                                <a:ea typeface="KaiTi" panose="02010609060101010101" pitchFamily="49" charset="-122"/>
                              </a:rPr>
                              <m:t>                       </m:t>
                            </m:r>
                          </m:e>
                        </m:mr>
                      </m:m>
                    </m:oMath>
                  </m:oMathPara>
                </a14:m>
                <a:endParaRPr lang="zh-CN" altLang="en-US" sz="24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3638372" y="2670991"/>
                <a:ext cx="3772123" cy="1129412"/>
              </a:xfrm>
              <a:prstGeom prst="rect">
                <a:avLst/>
              </a:prstGeom>
              <a:blipFill>
                <a:blip r:embed="rId2"/>
                <a:stretch>
                  <a:fillRect b="-1333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7D8E289-5A18-6919-A4D1-95379E208B53}"/>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/90</a:t>
            </a:r>
            <a:endParaRPr kumimoji="1" lang="zh-CN" altLang="en-US" dirty="0"/>
          </a:p>
        </p:txBody>
      </p:sp>
    </p:spTree>
    <p:extLst>
      <p:ext uri="{BB962C8B-B14F-4D97-AF65-F5344CB8AC3E}">
        <p14:creationId xmlns:p14="http://schemas.microsoft.com/office/powerpoint/2010/main" val="26590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2.</a:t>
            </a:r>
            <a:r>
              <a:rPr kumimoji="1" lang="zh-CN" altLang="en-US" dirty="0"/>
              <a:t> 最简与非</a:t>
            </a:r>
            <a:r>
              <a:rPr kumimoji="1" lang="en-US" altLang="zh-CN" dirty="0"/>
              <a:t>-</a:t>
            </a:r>
            <a:r>
              <a:rPr kumimoji="1" lang="zh-CN" altLang="en-US" dirty="0"/>
              <a:t>与非式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168007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非号个数最少，每个非号下面相乘的变量个数也最少的与非</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与非式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单个变量上面的非号不算，因为已将其当成反变量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在最简与或表达式的基础上，两次取反，再用德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摩根定理去掉下面的反号</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4845380" y="4338342"/>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4845380" y="4338342"/>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36835830"/>
                  </p:ext>
                </p:extLst>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36835830"/>
                  </p:ext>
                </p:extLst>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3571" r="-118367" b="-3571"/>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3571" r="-578" b="-3571"/>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60C0D5D-AE0B-A449-85AE-9949AA634F73}"/>
                  </a:ext>
                </a:extLst>
              </p:cNvPr>
              <p:cNvSpPr/>
              <p:nvPr/>
            </p:nvSpPr>
            <p:spPr>
              <a:xfrm>
                <a:off x="5170341" y="5084105"/>
                <a:ext cx="2011769"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e>
                          </m:acc>
                        </m:e>
                      </m:acc>
                    </m:oMath>
                  </m:oMathPara>
                </a14:m>
                <a:endParaRPr lang="zh-CN" altLang="en-US" sz="2800" dirty="0"/>
              </a:p>
            </p:txBody>
          </p:sp>
        </mc:Choice>
        <mc:Fallback xmlns="">
          <p:sp>
            <p:nvSpPr>
              <p:cNvPr id="2" name="矩形 1">
                <a:extLst>
                  <a:ext uri="{FF2B5EF4-FFF2-40B4-BE49-F238E27FC236}">
                    <a16:creationId xmlns:a16="http://schemas.microsoft.com/office/drawing/2014/main" id="{160C0D5D-AE0B-A449-85AE-9949AA634F73}"/>
                  </a:ext>
                </a:extLst>
              </p:cNvPr>
              <p:cNvSpPr>
                <a:spLocks noRot="1" noChangeAspect="1" noMove="1" noResize="1" noEditPoints="1" noAdjustHandles="1" noChangeArrowheads="1" noChangeShapeType="1" noTextEdit="1"/>
              </p:cNvSpPr>
              <p:nvPr/>
            </p:nvSpPr>
            <p:spPr>
              <a:xfrm>
                <a:off x="5170341" y="5084105"/>
                <a:ext cx="2011769" cy="6387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D168172-1ADE-AF49-8394-C9ED45CE2D41}"/>
                  </a:ext>
                </a:extLst>
              </p:cNvPr>
              <p:cNvSpPr/>
              <p:nvPr/>
            </p:nvSpPr>
            <p:spPr>
              <a:xfrm>
                <a:off x="5173470" y="6012903"/>
                <a:ext cx="1845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𝐴𝐵</m:t>
                              </m:r>
                            </m:e>
                          </m:acc>
                          <m:r>
                            <m:rPr>
                              <m:brk m:alnAt="7"/>
                            </m:rP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𝐶</m:t>
                              </m:r>
                            </m:e>
                          </m:acc>
                        </m:e>
                      </m:acc>
                    </m:oMath>
                  </m:oMathPara>
                </a14:m>
                <a:endParaRPr lang="zh-CN" altLang="en-US" sz="2800" dirty="0"/>
              </a:p>
            </p:txBody>
          </p:sp>
        </mc:Choice>
        <mc:Fallback xmlns="">
          <p:sp>
            <p:nvSpPr>
              <p:cNvPr id="3" name="矩形 2">
                <a:extLst>
                  <a:ext uri="{FF2B5EF4-FFF2-40B4-BE49-F238E27FC236}">
                    <a16:creationId xmlns:a16="http://schemas.microsoft.com/office/drawing/2014/main" id="{BD168172-1ADE-AF49-8394-C9ED45CE2D41}"/>
                  </a:ext>
                </a:extLst>
              </p:cNvPr>
              <p:cNvSpPr>
                <a:spLocks noRot="1" noChangeAspect="1" noMove="1" noResize="1" noEditPoints="1" noAdjustHandles="1" noChangeArrowheads="1" noChangeShapeType="1" noTextEdit="1"/>
              </p:cNvSpPr>
              <p:nvPr/>
            </p:nvSpPr>
            <p:spPr>
              <a:xfrm>
                <a:off x="5173470" y="6012903"/>
                <a:ext cx="1845057" cy="638765"/>
              </a:xfrm>
              <a:prstGeom prst="rect">
                <a:avLst/>
              </a:prstGeom>
              <a:blipFill>
                <a:blip r:embed="rId5"/>
                <a:stretch>
                  <a:fillRect/>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AF993B90-A8C6-E655-ED57-7F6EDEB0D9E8}"/>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/90</a:t>
            </a:r>
            <a:endParaRPr kumimoji="1" lang="zh-CN" altLang="en-US" dirty="0"/>
          </a:p>
        </p:txBody>
      </p:sp>
    </p:spTree>
    <p:extLst>
      <p:ext uri="{BB962C8B-B14F-4D97-AF65-F5344CB8AC3E}">
        <p14:creationId xmlns:p14="http://schemas.microsoft.com/office/powerpoint/2010/main" val="33951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3.</a:t>
            </a:r>
            <a:r>
              <a:rPr kumimoji="1" lang="zh-CN" altLang="en-US" dirty="0"/>
              <a:t> 最简或与式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168007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括号个数最少，每个括号中相加的变量的个数也最少</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在反函数最简与或表达式的基础上，取反，再用德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摩根定理去掉反号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在反函数最简与或表达式的基础上，也可用反演规则，直接写出最简或与式</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1273124" y="4093158"/>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1273124" y="4093158"/>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nvGraphicFramePr>
            <p:xfrm>
              <a:off x="3223054" y="307778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3571" r="-118367" b="-3571"/>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3571" r="-578" b="-3571"/>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60C0D5D-AE0B-A449-85AE-9949AA634F73}"/>
                  </a:ext>
                </a:extLst>
              </p:cNvPr>
              <p:cNvSpPr/>
              <p:nvPr/>
            </p:nvSpPr>
            <p:spPr>
              <a:xfrm>
                <a:off x="5048421" y="4093158"/>
                <a:ext cx="2340256"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𝑌</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oMath>
                  </m:oMathPara>
                </a14:m>
                <a:endParaRPr lang="zh-CN" altLang="en-US" sz="2800" dirty="0"/>
              </a:p>
            </p:txBody>
          </p:sp>
        </mc:Choice>
        <mc:Fallback xmlns="">
          <p:sp>
            <p:nvSpPr>
              <p:cNvPr id="2" name="矩形 1">
                <a:extLst>
                  <a:ext uri="{FF2B5EF4-FFF2-40B4-BE49-F238E27FC236}">
                    <a16:creationId xmlns:a16="http://schemas.microsoft.com/office/drawing/2014/main" id="{160C0D5D-AE0B-A449-85AE-9949AA634F73}"/>
                  </a:ext>
                </a:extLst>
              </p:cNvPr>
              <p:cNvSpPr>
                <a:spLocks noRot="1" noChangeAspect="1" noMove="1" noResize="1" noEditPoints="1" noAdjustHandles="1" noChangeArrowheads="1" noChangeShapeType="1" noTextEdit="1"/>
              </p:cNvSpPr>
              <p:nvPr/>
            </p:nvSpPr>
            <p:spPr>
              <a:xfrm>
                <a:off x="5048421" y="4093158"/>
                <a:ext cx="2340256" cy="52411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D168172-1ADE-AF49-8394-C9ED45CE2D41}"/>
                  </a:ext>
                </a:extLst>
              </p:cNvPr>
              <p:cNvSpPr/>
              <p:nvPr/>
            </p:nvSpPr>
            <p:spPr>
              <a:xfrm>
                <a:off x="5393556" y="5501573"/>
                <a:ext cx="1845056" cy="5786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3" name="矩形 2">
                <a:extLst>
                  <a:ext uri="{FF2B5EF4-FFF2-40B4-BE49-F238E27FC236}">
                    <a16:creationId xmlns:a16="http://schemas.microsoft.com/office/drawing/2014/main" id="{BD168172-1ADE-AF49-8394-C9ED45CE2D41}"/>
                  </a:ext>
                </a:extLst>
              </p:cNvPr>
              <p:cNvSpPr>
                <a:spLocks noRot="1" noChangeAspect="1" noMove="1" noResize="1" noEditPoints="1" noAdjustHandles="1" noChangeArrowheads="1" noChangeShapeType="1" noTextEdit="1"/>
              </p:cNvSpPr>
              <p:nvPr/>
            </p:nvSpPr>
            <p:spPr>
              <a:xfrm>
                <a:off x="5393556" y="5501573"/>
                <a:ext cx="1845056" cy="5786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7A216F5-1D4C-3049-82AE-DEDC14737F02}"/>
                  </a:ext>
                </a:extLst>
              </p:cNvPr>
              <p:cNvSpPr/>
              <p:nvPr/>
            </p:nvSpPr>
            <p:spPr>
              <a:xfrm>
                <a:off x="5048421" y="4768704"/>
                <a:ext cx="2340256" cy="581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0" name="矩形 9">
                <a:extLst>
                  <a:ext uri="{FF2B5EF4-FFF2-40B4-BE49-F238E27FC236}">
                    <a16:creationId xmlns:a16="http://schemas.microsoft.com/office/drawing/2014/main" id="{37A216F5-1D4C-3049-82AE-DEDC14737F02}"/>
                  </a:ext>
                </a:extLst>
              </p:cNvPr>
              <p:cNvSpPr>
                <a:spLocks noRot="1" noChangeAspect="1" noMove="1" noResize="1" noEditPoints="1" noAdjustHandles="1" noChangeArrowheads="1" noChangeShapeType="1" noTextEdit="1"/>
              </p:cNvSpPr>
              <p:nvPr/>
            </p:nvSpPr>
            <p:spPr>
              <a:xfrm>
                <a:off x="5048421" y="4768704"/>
                <a:ext cx="2340256" cy="58144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BB14913-1814-A243-A148-EF60CBCFA665}"/>
                  </a:ext>
                </a:extLst>
              </p:cNvPr>
              <p:cNvSpPr/>
              <p:nvPr/>
            </p:nvSpPr>
            <p:spPr>
              <a:xfrm>
                <a:off x="5393556" y="6173293"/>
                <a:ext cx="3299237"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d>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oMath>
                  </m:oMathPara>
                </a14:m>
                <a:endParaRPr lang="zh-CN" altLang="en-US" sz="2800" dirty="0"/>
              </a:p>
            </p:txBody>
          </p:sp>
        </mc:Choice>
        <mc:Fallback xmlns="">
          <p:sp>
            <p:nvSpPr>
              <p:cNvPr id="11" name="矩形 10">
                <a:extLst>
                  <a:ext uri="{FF2B5EF4-FFF2-40B4-BE49-F238E27FC236}">
                    <a16:creationId xmlns:a16="http://schemas.microsoft.com/office/drawing/2014/main" id="{8BB14913-1814-A243-A148-EF60CBCFA665}"/>
                  </a:ext>
                </a:extLst>
              </p:cNvPr>
              <p:cNvSpPr>
                <a:spLocks noRot="1" noChangeAspect="1" noMove="1" noResize="1" noEditPoints="1" noAdjustHandles="1" noChangeArrowheads="1" noChangeShapeType="1" noTextEdit="1"/>
              </p:cNvSpPr>
              <p:nvPr/>
            </p:nvSpPr>
            <p:spPr>
              <a:xfrm>
                <a:off x="5393556" y="6173293"/>
                <a:ext cx="3299237" cy="524118"/>
              </a:xfrm>
              <a:prstGeom prst="rect">
                <a:avLst/>
              </a:prstGeom>
              <a:blipFill>
                <a:blip r:embed="rId7"/>
                <a:stretch>
                  <a:fillRect r="-385" b="-16667"/>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10708743-CE1A-D00B-6E6B-E2597AADD3E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/90</a:t>
            </a:r>
            <a:endParaRPr kumimoji="1" lang="zh-CN" altLang="en-US" dirty="0"/>
          </a:p>
        </p:txBody>
      </p:sp>
    </p:spTree>
    <p:extLst>
      <p:ext uri="{BB962C8B-B14F-4D97-AF65-F5344CB8AC3E}">
        <p14:creationId xmlns:p14="http://schemas.microsoft.com/office/powerpoint/2010/main" val="3045195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4.</a:t>
            </a:r>
            <a:r>
              <a:rPr kumimoji="1" lang="zh-CN" altLang="en-US" dirty="0"/>
              <a:t> 最简或非</a:t>
            </a:r>
            <a:r>
              <a:rPr kumimoji="1" lang="en-US" altLang="zh-CN" dirty="0"/>
              <a:t>-</a:t>
            </a:r>
            <a:r>
              <a:rPr kumimoji="1" lang="zh-CN" altLang="en-US" dirty="0"/>
              <a:t>或非式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83960"/>
            <a:ext cx="12192000" cy="110517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非号个数最少，每个非号下面相加的变量个数也最少的或非</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或非式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在最简或与表达式的基础上，两次取反，再用德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摩根定理去掉下面的反号</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4345508" y="3520625"/>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4345508" y="3520625"/>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015963218"/>
                  </p:ext>
                </p:extLst>
              </p:nvPr>
            </p:nvGraphicFramePr>
            <p:xfrm>
              <a:off x="3223054" y="245366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015963218"/>
                  </p:ext>
                </p:extLst>
              </p:nvPr>
            </p:nvGraphicFramePr>
            <p:xfrm>
              <a:off x="3223054" y="2453661"/>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1786" r="-118367" b="-3571"/>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1786" r="-578" b="-3571"/>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BB14913-1814-A243-A148-EF60CBCFA665}"/>
                  </a:ext>
                </a:extLst>
              </p:cNvPr>
              <p:cNvSpPr/>
              <p:nvPr/>
            </p:nvSpPr>
            <p:spPr>
              <a:xfrm>
                <a:off x="4674228" y="4198631"/>
                <a:ext cx="3299237" cy="524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d>
                        <m:dPr>
                          <m:ctrlPr>
                            <a:rPr kumimoji="1" lang="en-US" altLang="zh-CN" sz="2800" b="0" i="1" dirty="0" smtClean="0">
                              <a:latin typeface="Cambria Math" panose="02040503050406030204" pitchFamily="18" charset="0"/>
                              <a:ea typeface="Songti SC" panose="02010600040101010101" pitchFamily="2" charset="-122"/>
                            </a:rPr>
                          </m:ctrlPr>
                        </m:d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d>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oMath>
                  </m:oMathPara>
                </a14:m>
                <a:endParaRPr lang="zh-CN" altLang="en-US" sz="2800" dirty="0"/>
              </a:p>
            </p:txBody>
          </p:sp>
        </mc:Choice>
        <mc:Fallback xmlns="">
          <p:sp>
            <p:nvSpPr>
              <p:cNvPr id="11" name="矩形 10">
                <a:extLst>
                  <a:ext uri="{FF2B5EF4-FFF2-40B4-BE49-F238E27FC236}">
                    <a16:creationId xmlns:a16="http://schemas.microsoft.com/office/drawing/2014/main" id="{8BB14913-1814-A243-A148-EF60CBCFA665}"/>
                  </a:ext>
                </a:extLst>
              </p:cNvPr>
              <p:cNvSpPr>
                <a:spLocks noRot="1" noChangeAspect="1" noMove="1" noResize="1" noEditPoints="1" noAdjustHandles="1" noChangeArrowheads="1" noChangeShapeType="1" noTextEdit="1"/>
              </p:cNvSpPr>
              <p:nvPr/>
            </p:nvSpPr>
            <p:spPr>
              <a:xfrm>
                <a:off x="4674228" y="4198631"/>
                <a:ext cx="3299237" cy="524118"/>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A99A512-4EC5-744E-8991-7678886B7121}"/>
                  </a:ext>
                </a:extLst>
              </p:cNvPr>
              <p:cNvSpPr/>
              <p:nvPr/>
            </p:nvSpPr>
            <p:spPr>
              <a:xfrm>
                <a:off x="4674228" y="4979105"/>
                <a:ext cx="329923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i="1" dirty="0" smtClean="0">
                                  <a:latin typeface="Cambria Math" panose="02040503050406030204" pitchFamily="18" charset="0"/>
                                  <a:ea typeface="Songti SC" panose="02010600040101010101" pitchFamily="2" charset="-122"/>
                                </a:rPr>
                              </m:ctrlPr>
                            </m:accPr>
                            <m:e>
                              <m:d>
                                <m:dPr>
                                  <m:ctrlPr>
                                    <a:rPr kumimoji="1" lang="en-US" altLang="zh-CN" sz="2800" i="1" dirty="0">
                                      <a:latin typeface="Cambria Math" panose="02040503050406030204" pitchFamily="18" charset="0"/>
                                      <a:ea typeface="Songti SC" panose="02010600040101010101" pitchFamily="2" charset="-122"/>
                                    </a:rPr>
                                  </m:ctrlPr>
                                </m:dPr>
                                <m:e>
                                  <m:r>
                                    <a:rPr kumimoji="1" lang="en-US" altLang="zh-CN" sz="2800" i="1" dirty="0">
                                      <a:latin typeface="Cambria Math" panose="02040503050406030204" pitchFamily="18" charset="0"/>
                                      <a:ea typeface="Songti SC" panose="02010600040101010101" pitchFamily="2" charset="-122"/>
                                    </a:rPr>
                                    <m:t>𝐴</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𝐶</m:t>
                                  </m:r>
                                </m:e>
                              </m:d>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m:t>
                              </m:r>
                              <m:r>
                                <a:rPr kumimoji="1" lang="en-US" altLang="zh-CN" sz="2800" i="1" dirty="0">
                                  <a:latin typeface="Cambria Math" panose="02040503050406030204" pitchFamily="18" charset="0"/>
                                  <a:ea typeface="Songti SC" panose="02010600040101010101" pitchFamily="2" charset="-122"/>
                                </a:rPr>
                                <m:t>)</m:t>
                              </m:r>
                            </m:e>
                          </m:acc>
                        </m:e>
                      </m:acc>
                    </m:oMath>
                  </m:oMathPara>
                </a14:m>
                <a:endParaRPr lang="zh-CN" altLang="en-US" sz="2800" dirty="0"/>
              </a:p>
            </p:txBody>
          </p:sp>
        </mc:Choice>
        <mc:Fallback xmlns="">
          <p:sp>
            <p:nvSpPr>
              <p:cNvPr id="12" name="矩形 11">
                <a:extLst>
                  <a:ext uri="{FF2B5EF4-FFF2-40B4-BE49-F238E27FC236}">
                    <a16:creationId xmlns:a16="http://schemas.microsoft.com/office/drawing/2014/main" id="{DA99A512-4EC5-744E-8991-7678886B7121}"/>
                  </a:ext>
                </a:extLst>
              </p:cNvPr>
              <p:cNvSpPr>
                <a:spLocks noRot="1" noChangeAspect="1" noMove="1" noResize="1" noEditPoints="1" noAdjustHandles="1" noChangeArrowheads="1" noChangeShapeType="1" noTextEdit="1"/>
              </p:cNvSpPr>
              <p:nvPr/>
            </p:nvSpPr>
            <p:spPr>
              <a:xfrm>
                <a:off x="4674228" y="4979105"/>
                <a:ext cx="3299237" cy="638765"/>
              </a:xfrm>
              <a:prstGeom prst="rect">
                <a:avLst/>
              </a:prstGeom>
              <a:blipFill>
                <a:blip r:embed="rId5"/>
                <a:stretch>
                  <a:fillRect b="-1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9133FEB-E9E2-6847-AA42-D62ABD86ED98}"/>
                  </a:ext>
                </a:extLst>
              </p:cNvPr>
              <p:cNvSpPr/>
              <p:nvPr/>
            </p:nvSpPr>
            <p:spPr>
              <a:xfrm>
                <a:off x="4661119" y="5884993"/>
                <a:ext cx="2869760"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3" name="矩形 12">
                <a:extLst>
                  <a:ext uri="{FF2B5EF4-FFF2-40B4-BE49-F238E27FC236}">
                    <a16:creationId xmlns:a16="http://schemas.microsoft.com/office/drawing/2014/main" id="{89133FEB-E9E2-6847-AA42-D62ABD86ED98}"/>
                  </a:ext>
                </a:extLst>
              </p:cNvPr>
              <p:cNvSpPr>
                <a:spLocks noRot="1" noChangeAspect="1" noMove="1" noResize="1" noEditPoints="1" noAdjustHandles="1" noChangeArrowheads="1" noChangeShapeType="1" noTextEdit="1"/>
              </p:cNvSpPr>
              <p:nvPr/>
            </p:nvSpPr>
            <p:spPr>
              <a:xfrm>
                <a:off x="4661119" y="5884993"/>
                <a:ext cx="2869760" cy="638765"/>
              </a:xfrm>
              <a:prstGeom prst="rect">
                <a:avLst/>
              </a:prstGeom>
              <a:blipFill>
                <a:blip r:embed="rId6"/>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AFCE8D1-8443-EFAA-CC83-173165766F37}"/>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/90</a:t>
            </a:r>
            <a:endParaRPr kumimoji="1" lang="zh-CN" altLang="en-US" dirty="0"/>
          </a:p>
        </p:txBody>
      </p:sp>
    </p:spTree>
    <p:extLst>
      <p:ext uri="{BB962C8B-B14F-4D97-AF65-F5344CB8AC3E}">
        <p14:creationId xmlns:p14="http://schemas.microsoft.com/office/powerpoint/2010/main" val="570512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逻辑函数的最简表达式：</a:t>
            </a:r>
            <a:r>
              <a:rPr kumimoji="1" lang="en-US" altLang="zh-CN" dirty="0"/>
              <a:t>5.</a:t>
            </a:r>
            <a:r>
              <a:rPr kumimoji="1" lang="zh-CN" altLang="en-US" dirty="0"/>
              <a:t> 最简与或非式</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83960"/>
            <a:ext cx="12192000" cy="217130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在非号下面相加的乘积项的个数最少，每个乘积项中相乘的变量个数也最少的与或非式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在最简或非</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或非式的基础上，用德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摩根定理去掉大反号下面的小反号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在反函数最简与或式基础上，直接取反亦可</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EEBE99E-F065-B34E-8420-538F652E559F}"/>
                  </a:ext>
                </a:extLst>
              </p:cNvPr>
              <p:cNvSpPr/>
              <p:nvPr/>
            </p:nvSpPr>
            <p:spPr>
              <a:xfrm>
                <a:off x="2150948" y="4536595"/>
                <a:ext cx="2336730" cy="678006"/>
              </a:xfrm>
              <a:prstGeom prst="rect">
                <a:avLst/>
              </a:prstGeom>
            </p:spPr>
            <p:txBody>
              <a:bodyPr wrap="none">
                <a:spAutoFit/>
              </a:bodyPr>
              <a:lstStyle/>
              <a:p>
                <a:pPr>
                  <a:spcBef>
                    <a:spcPts val="1200"/>
                  </a:spcBef>
                  <a:spcAft>
                    <a:spcPts val="1200"/>
                  </a:spcAft>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𝑌</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m:rPr>
                          <m:brk m:alnAt="7"/>
                        </m:rPr>
                        <a:rPr kumimoji="1" lang="en-US" altLang="zh-CN" sz="2800" i="1" dirty="0">
                          <a:latin typeface="Cambria Math" panose="02040503050406030204" pitchFamily="18" charset="0"/>
                          <a:ea typeface="Songti SC" panose="02010600040101010101" pitchFamily="2" charset="-122"/>
                        </a:rPr>
                        <m:t>𝐶</m:t>
                      </m:r>
                    </m:oMath>
                  </m:oMathPara>
                </a14:m>
                <a:endParaRPr lang="zh-CN" altLang="en-US" sz="2800" dirty="0"/>
              </a:p>
            </p:txBody>
          </p:sp>
        </mc:Choice>
        <mc:Fallback xmlns="">
          <p:sp>
            <p:nvSpPr>
              <p:cNvPr id="6" name="矩形 5">
                <a:extLst>
                  <a:ext uri="{FF2B5EF4-FFF2-40B4-BE49-F238E27FC236}">
                    <a16:creationId xmlns:a16="http://schemas.microsoft.com/office/drawing/2014/main" id="{2EEBE99E-F065-B34E-8420-538F652E559F}"/>
                  </a:ext>
                </a:extLst>
              </p:cNvPr>
              <p:cNvSpPr>
                <a:spLocks noRot="1" noChangeAspect="1" noMove="1" noResize="1" noEditPoints="1" noAdjustHandles="1" noChangeArrowheads="1" noChangeShapeType="1" noTextEdit="1"/>
              </p:cNvSpPr>
              <p:nvPr/>
            </p:nvSpPr>
            <p:spPr>
              <a:xfrm>
                <a:off x="2150948" y="4536595"/>
                <a:ext cx="2336730" cy="6780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665893832"/>
                  </p:ext>
                </p:extLst>
              </p:nvPr>
            </p:nvGraphicFramePr>
            <p:xfrm>
              <a:off x="608603" y="3429000"/>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321945">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r>
                                      <a:rPr lang="en-US" altLang="zh-CN" sz="2000" b="0" i="1" smtClean="0">
                                        <a:effectLst/>
                                        <a:latin typeface="Cambria Math" panose="02040503050406030204" pitchFamily="18" charset="0"/>
                                      </a:rPr>
                                      <m:t>+</m:t>
                                    </m:r>
                                    <m:r>
                                      <a:rPr lang="en-US" altLang="zh-CN" sz="2000" b="0" i="1" smtClean="0">
                                        <a:effectLst/>
                                        <a:latin typeface="Cambria Math" panose="02040503050406030204" pitchFamily="18" charset="0"/>
                                      </a:rPr>
                                      <m:t>𝐵</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𝐴</m:t>
                                    </m:r>
                                  </m:e>
                                </m:acc>
                                <m:r>
                                  <a:rPr lang="en-US" altLang="zh-CN" sz="2000" b="0" i="1" smtClean="0">
                                    <a:effectLst/>
                                    <a:latin typeface="Cambria Math" panose="02040503050406030204" pitchFamily="18" charset="0"/>
                                  </a:rPr>
                                  <m:t>⋅</m:t>
                                </m:r>
                                <m:acc>
                                  <m:accPr>
                                    <m:chr m:val="̅"/>
                                    <m:ctrlPr>
                                      <a:rPr lang="en-US" altLang="zh-CN" sz="2000" b="0" i="1" smtClean="0">
                                        <a:effectLst/>
                                        <a:latin typeface="Cambria Math" panose="02040503050406030204" pitchFamily="18" charset="0"/>
                                      </a:rPr>
                                    </m:ctrlPr>
                                  </m:accPr>
                                  <m:e>
                                    <m:r>
                                      <a:rPr lang="en-US" altLang="zh-CN" sz="2000" b="0" i="1" smtClean="0">
                                        <a:effectLst/>
                                        <a:latin typeface="Cambria Math" panose="02040503050406030204" pitchFamily="18" charset="0"/>
                                      </a:rPr>
                                      <m:t>𝐵</m:t>
                                    </m:r>
                                  </m:e>
                                </m:acc>
                              </m:oMath>
                            </m:oMathPara>
                          </a14:m>
                          <a:endParaRPr lang="zh-CN" altLang="en-US" sz="2000" dirty="0">
                            <a:effectLst/>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bl>
              </a:graphicData>
            </a:graphic>
          </p:graphicFrame>
        </mc:Choice>
        <mc:Fallback xmlns="">
          <p:graphicFrame>
            <p:nvGraphicFramePr>
              <p:cNvPr id="7" name="表格 6">
                <a:extLst>
                  <a:ext uri="{FF2B5EF4-FFF2-40B4-BE49-F238E27FC236}">
                    <a16:creationId xmlns:a16="http://schemas.microsoft.com/office/drawing/2014/main" id="{81398F71-00E2-1043-813C-F1FF510A3D7F}"/>
                  </a:ext>
                </a:extLst>
              </p:cNvPr>
              <p:cNvGraphicFramePr>
                <a:graphicFrameLocks noGrp="1"/>
              </p:cNvGraphicFramePr>
              <p:nvPr>
                <p:extLst>
                  <p:ext uri="{D42A27DB-BD31-4B8C-83A1-F6EECF244321}">
                    <p14:modId xmlns:p14="http://schemas.microsoft.com/office/powerpoint/2010/main" val="2665893832"/>
                  </p:ext>
                </p:extLst>
              </p:nvPr>
            </p:nvGraphicFramePr>
            <p:xfrm>
              <a:off x="608603" y="3429000"/>
              <a:ext cx="5745891" cy="702437"/>
            </p:xfrm>
            <a:graphic>
              <a:graphicData uri="http://schemas.openxmlformats.org/drawingml/2006/table">
                <a:tbl>
                  <a:tblPr/>
                  <a:tblGrid>
                    <a:gridCol w="1692874">
                      <a:extLst>
                        <a:ext uri="{9D8B030D-6E8A-4147-A177-3AD203B41FA5}">
                          <a16:colId xmlns:a16="http://schemas.microsoft.com/office/drawing/2014/main" val="1886422797"/>
                        </a:ext>
                      </a:extLst>
                    </a:gridCol>
                    <a:gridCol w="1865871">
                      <a:extLst>
                        <a:ext uri="{9D8B030D-6E8A-4147-A177-3AD203B41FA5}">
                          <a16:colId xmlns:a16="http://schemas.microsoft.com/office/drawing/2014/main" val="3733397636"/>
                        </a:ext>
                      </a:extLst>
                    </a:gridCol>
                    <a:gridCol w="2187146">
                      <a:extLst>
                        <a:ext uri="{9D8B030D-6E8A-4147-A177-3AD203B41FA5}">
                          <a16:colId xmlns:a16="http://schemas.microsoft.com/office/drawing/2014/main" val="4217839420"/>
                        </a:ext>
                      </a:extLst>
                    </a:gridCol>
                  </a:tblGrid>
                  <a:tr h="702437">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zh-CN" altLang="en-US" sz="2000" dirty="0">
                              <a:solidFill>
                                <a:schemeClr val="bg1"/>
                              </a:solidFill>
                              <a:effectLst/>
                              <a:latin typeface="KaiTi" panose="02010609060101010101" pitchFamily="49" charset="-122"/>
                              <a:ea typeface="KaiTi" panose="02010609060101010101" pitchFamily="49" charset="-122"/>
                            </a:rPr>
                            <a:t>德</a:t>
                          </a:r>
                          <a:r>
                            <a:rPr lang="en-US" altLang="zh-CN" sz="2000" dirty="0">
                              <a:solidFill>
                                <a:schemeClr val="bg1"/>
                              </a:solidFill>
                              <a:effectLst/>
                              <a:latin typeface="KaiTi" panose="02010609060101010101" pitchFamily="49" charset="-122"/>
                              <a:ea typeface="KaiTi" panose="02010609060101010101" pitchFamily="49" charset="-122"/>
                            </a:rPr>
                            <a:t>·</a:t>
                          </a:r>
                          <a:r>
                            <a:rPr lang="zh-CN" altLang="en-US" sz="2000" dirty="0">
                              <a:solidFill>
                                <a:schemeClr val="bg1"/>
                              </a:solidFill>
                              <a:effectLst/>
                              <a:latin typeface="KaiTi" panose="02010609060101010101" pitchFamily="49" charset="-122"/>
                              <a:ea typeface="KaiTi" panose="02010609060101010101" pitchFamily="49" charset="-122"/>
                            </a:rPr>
                            <a:t>摩根定理</a:t>
                          </a:r>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4472C4"/>
                        </a:solidFill>
                      </a:tcPr>
                    </a:tc>
                    <a:tc>
                      <a:txBody>
                        <a:bodyPr/>
                        <a:lstStyle/>
                        <a:p>
                          <a:endParaRPr lang="zh-CN"/>
                        </a:p>
                      </a:txBody>
                      <a:tcPr marL="34290" marR="34290" marT="34290" marB="3429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91837" t="-3571" r="-119048" b="-1786"/>
                          </a:stretch>
                        </a:blipFill>
                      </a:tcPr>
                    </a:tc>
                    <a:tc>
                      <a:txBody>
                        <a:bodyPr/>
                        <a:lstStyle/>
                        <a:p>
                          <a:endParaRPr lang="zh-CN"/>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3"/>
                          <a:stretch>
                            <a:fillRect l="-163006" t="-3571" r="-1156" b="-1786"/>
                          </a:stretch>
                        </a:blipFill>
                      </a:tcPr>
                    </a:tc>
                    <a:extLst>
                      <a:ext uri="{0D108BD9-81ED-4DB2-BD59-A6C34878D82A}">
                        <a16:rowId xmlns:a16="http://schemas.microsoft.com/office/drawing/2014/main" val="1883891346"/>
                      </a:ext>
                    </a:extLst>
                  </a:tr>
                </a:tbl>
              </a:graphicData>
            </a:graphic>
          </p:graphicFrame>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A99A512-4EC5-744E-8991-7678886B7121}"/>
                  </a:ext>
                </a:extLst>
              </p:cNvPr>
              <p:cNvSpPr/>
              <p:nvPr/>
            </p:nvSpPr>
            <p:spPr>
              <a:xfrm>
                <a:off x="2466560" y="6056035"/>
                <a:ext cx="2029979" cy="581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2" name="矩形 11">
                <a:extLst>
                  <a:ext uri="{FF2B5EF4-FFF2-40B4-BE49-F238E27FC236}">
                    <a16:creationId xmlns:a16="http://schemas.microsoft.com/office/drawing/2014/main" id="{DA99A512-4EC5-744E-8991-7678886B7121}"/>
                  </a:ext>
                </a:extLst>
              </p:cNvPr>
              <p:cNvSpPr>
                <a:spLocks noRot="1" noChangeAspect="1" noMove="1" noResize="1" noEditPoints="1" noAdjustHandles="1" noChangeArrowheads="1" noChangeShapeType="1" noTextEdit="1"/>
              </p:cNvSpPr>
              <p:nvPr/>
            </p:nvSpPr>
            <p:spPr>
              <a:xfrm>
                <a:off x="2466560" y="6056035"/>
                <a:ext cx="2029979" cy="5814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9133FEB-E9E2-6847-AA42-D62ABD86ED98}"/>
                  </a:ext>
                </a:extLst>
              </p:cNvPr>
              <p:cNvSpPr/>
              <p:nvPr/>
            </p:nvSpPr>
            <p:spPr>
              <a:xfrm>
                <a:off x="2466560" y="5192928"/>
                <a:ext cx="2869760"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latin typeface="Cambria Math" panose="02040503050406030204" pitchFamily="18" charset="0"/>
                              <a:ea typeface="Songti SC" panose="02010600040101010101" pitchFamily="2" charset="-122"/>
                            </a:rPr>
                          </m:ctrlPr>
                        </m:accPr>
                        <m:e>
                          <m:acc>
                            <m:accPr>
                              <m:chr m:val="̅"/>
                              <m:ctrlPr>
                                <a:rPr kumimoji="1" lang="en-US" altLang="zh-CN" sz="280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e>
                          </m:acc>
                        </m:e>
                      </m:acc>
                    </m:oMath>
                  </m:oMathPara>
                </a14:m>
                <a:endParaRPr lang="zh-CN" altLang="en-US" sz="2800" dirty="0"/>
              </a:p>
            </p:txBody>
          </p:sp>
        </mc:Choice>
        <mc:Fallback xmlns="">
          <p:sp>
            <p:nvSpPr>
              <p:cNvPr id="13" name="矩形 12">
                <a:extLst>
                  <a:ext uri="{FF2B5EF4-FFF2-40B4-BE49-F238E27FC236}">
                    <a16:creationId xmlns:a16="http://schemas.microsoft.com/office/drawing/2014/main" id="{89133FEB-E9E2-6847-AA42-D62ABD86ED98}"/>
                  </a:ext>
                </a:extLst>
              </p:cNvPr>
              <p:cNvSpPr>
                <a:spLocks noRot="1" noChangeAspect="1" noMove="1" noResize="1" noEditPoints="1" noAdjustHandles="1" noChangeArrowheads="1" noChangeShapeType="1" noTextEdit="1"/>
              </p:cNvSpPr>
              <p:nvPr/>
            </p:nvSpPr>
            <p:spPr>
              <a:xfrm>
                <a:off x="2466560" y="5192928"/>
                <a:ext cx="2869760" cy="638765"/>
              </a:xfrm>
              <a:prstGeom prst="rect">
                <a:avLst/>
              </a:prstGeom>
              <a:blipFill>
                <a:blip r:embed="rId5"/>
                <a:stretch>
                  <a:fillRect/>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3535B4BE-182F-0D45-AFCD-3B624E0B969E}"/>
              </a:ext>
            </a:extLst>
          </p:cNvPr>
          <p:cNvGraphicFramePr>
            <a:graphicFrameLocks noGrp="1"/>
          </p:cNvGraphicFramePr>
          <p:nvPr>
            <p:extLst>
              <p:ext uri="{D42A27DB-BD31-4B8C-83A1-F6EECF244321}">
                <p14:modId xmlns:p14="http://schemas.microsoft.com/office/powerpoint/2010/main" val="2481012832"/>
              </p:ext>
            </p:extLst>
          </p:nvPr>
        </p:nvGraphicFramePr>
        <p:xfrm>
          <a:off x="7484868" y="3419360"/>
          <a:ext cx="3637280" cy="2234470"/>
        </p:xfrm>
        <a:graphic>
          <a:graphicData uri="http://schemas.openxmlformats.org/drawingml/2006/table">
            <a:tbl>
              <a:tblPr firstRow="1" bandRow="1">
                <a:tableStyleId>{5C22544A-7EE6-4342-B048-85BDC9FD1C3A}</a:tableStyleId>
              </a:tblPr>
              <a:tblGrid>
                <a:gridCol w="3637280">
                  <a:extLst>
                    <a:ext uri="{9D8B030D-6E8A-4147-A177-3AD203B41FA5}">
                      <a16:colId xmlns:a16="http://schemas.microsoft.com/office/drawing/2014/main" val="1046089478"/>
                    </a:ext>
                  </a:extLst>
                </a:gridCol>
              </a:tblGrid>
              <a:tr h="679990">
                <a:tc>
                  <a:txBody>
                    <a:bodyPr/>
                    <a:lstStyle/>
                    <a:p>
                      <a:pPr algn="ctr"/>
                      <a:r>
                        <a:rPr lang="zh-CN" altLang="en-US" sz="2800" dirty="0">
                          <a:latin typeface="Songti SC" panose="02010600040101010101" pitchFamily="2" charset="-122"/>
                          <a:ea typeface="Songti SC" panose="02010600040101010101" pitchFamily="2" charset="-122"/>
                        </a:rPr>
                        <a:t>总结</a:t>
                      </a:r>
                    </a:p>
                  </a:txBody>
                  <a:tcPr anchor="ctr"/>
                </a:tc>
                <a:extLst>
                  <a:ext uri="{0D108BD9-81ED-4DB2-BD59-A6C34878D82A}">
                    <a16:rowId xmlns:a16="http://schemas.microsoft.com/office/drawing/2014/main" val="17927029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dirty="0">
                          <a:latin typeface="KaiTi" panose="02010609060101010101" pitchFamily="49" charset="-122"/>
                          <a:ea typeface="KaiTi" panose="02010609060101010101" pitchFamily="49" charset="-122"/>
                        </a:rPr>
                        <a:t>只要得到了函数的最简与或式，再用德</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摩根定理进行适当变换，就可以获得其他</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种类型的最简式</a:t>
                      </a:r>
                      <a:endParaRPr kumimoji="1" lang="en-US" altLang="zh-CN" sz="2400" dirty="0">
                        <a:latin typeface="KaiTi" panose="02010609060101010101" pitchFamily="49" charset="-122"/>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42820155"/>
                  </a:ext>
                </a:extLst>
              </a:tr>
            </a:tbl>
          </a:graphicData>
        </a:graphic>
      </p:graphicFrame>
      <p:sp>
        <p:nvSpPr>
          <p:cNvPr id="3" name="灯片编号占位符 2">
            <a:extLst>
              <a:ext uri="{FF2B5EF4-FFF2-40B4-BE49-F238E27FC236}">
                <a16:creationId xmlns:a16="http://schemas.microsoft.com/office/drawing/2014/main" id="{CE62A279-397C-D0EC-CB3A-EBB0728FF61E}"/>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/90</a:t>
            </a:r>
            <a:endParaRPr kumimoji="1" lang="zh-CN" altLang="en-US" dirty="0"/>
          </a:p>
        </p:txBody>
      </p:sp>
    </p:spTree>
    <p:extLst>
      <p:ext uri="{BB962C8B-B14F-4D97-AF65-F5344CB8AC3E}">
        <p14:creationId xmlns:p14="http://schemas.microsoft.com/office/powerpoint/2010/main" val="3974691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latin typeface="KaiTi" panose="02010609060101010101" pitchFamily="49" charset="-122"/>
                <a:ea typeface="KaiTi" panose="02010609060101010101" pitchFamily="49" charset="-122"/>
              </a:rPr>
              <a:t>逻辑函数的公式化简法</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3B0CFB11-E25C-0D68-1028-0823908F2A2C}"/>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/90</a:t>
            </a:r>
            <a:endParaRPr kumimoji="1" lang="zh-CN" altLang="en-US" dirty="0"/>
          </a:p>
        </p:txBody>
      </p:sp>
    </p:spTree>
    <p:extLst>
      <p:ext uri="{BB962C8B-B14F-4D97-AF65-F5344CB8AC3E}">
        <p14:creationId xmlns:p14="http://schemas.microsoft.com/office/powerpoint/2010/main" val="1135827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基本和常用逻辑运算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105570" y="829219"/>
                <a:ext cx="11974135" cy="3303790"/>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逻辑真值表，简称真值表</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经过设定变量和状态赋值之后，便可以得到反映开关状态与点灯亮灭之间因果关系的数学表达式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设定变量：用英文字母表示开关和电灯的过程，例：开关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b="0" i="1" dirty="0" smtClean="0">
                        <a:latin typeface="Cambria Math" panose="02040503050406030204" pitchFamily="18" charset="0"/>
                        <a:ea typeface="KaiTi" panose="02010609060101010101" pitchFamily="49" charset="-122"/>
                      </a:rPr>
                      <m:t>,</m:t>
                    </m:r>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KaiTi" panose="02010609060101010101" pitchFamily="49" charset="-122"/>
                    <a:ea typeface="KaiTi" panose="02010609060101010101" pitchFamily="49" charset="-122"/>
                  </a:rPr>
                  <a:t>，灯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𝑌</m:t>
                        </m:r>
                      </m:e>
                      <m:sub>
                        <m:r>
                          <a:rPr kumimoji="1" lang="en-US" altLang="zh-CN" sz="2400" b="0" i="1" smtClean="0">
                            <a:latin typeface="Cambria Math" panose="02040503050406030204" pitchFamily="18" charset="0"/>
                            <a:ea typeface="KaiTi" panose="02010609060101010101" pitchFamily="49" charset="-122"/>
                          </a:rPr>
                          <m:t>1</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𝑌</m:t>
                        </m:r>
                      </m:e>
                      <m:sub>
                        <m:r>
                          <a:rPr kumimoji="1" lang="en-US" altLang="zh-CN" sz="2400" b="0" i="1" smtClean="0">
                            <a:latin typeface="Cambria Math" panose="02040503050406030204" pitchFamily="18" charset="0"/>
                            <a:ea typeface="KaiTi" panose="02010609060101010101" pitchFamily="49" charset="-122"/>
                          </a:rPr>
                          <m:t>2</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𝑌</m:t>
                        </m:r>
                      </m:e>
                      <m:sub>
                        <m:r>
                          <a:rPr kumimoji="1" lang="en-US" altLang="zh-CN" sz="2400" b="0" i="1" smtClean="0">
                            <a:latin typeface="Cambria Math" panose="02040503050406030204" pitchFamily="18" charset="0"/>
                            <a:ea typeface="KaiTi" panose="02010609060101010101" pitchFamily="49" charset="-122"/>
                          </a:rPr>
                          <m:t>3</m:t>
                        </m:r>
                      </m:sub>
                    </m:sSub>
                  </m:oMath>
                </a14:m>
                <a:endParaRPr kumimoji="1" lang="zh-CN" altLang="en-US"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状态赋值：用</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分别表示开关和点灯有关状态的过程，也称变量取值，例：用</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表示开关断开和灯灭，用</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表示开关闭合和灯亮</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列真值表</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105570" y="829219"/>
                <a:ext cx="11974135" cy="3303790"/>
              </a:xfrm>
              <a:prstGeom prst="rect">
                <a:avLst/>
              </a:prstGeom>
              <a:blipFill>
                <a:blip r:embed="rId2"/>
                <a:stretch>
                  <a:fillRect l="-847" t="-1916" r="-636"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0A13218-BBD8-4243-83F3-4A1D6CCB0BA6}"/>
                  </a:ext>
                </a:extLst>
              </p:cNvPr>
              <p:cNvGraphicFramePr>
                <a:graphicFrameLocks noGrp="1"/>
              </p:cNvGraphicFramePr>
              <p:nvPr>
                <p:extLst>
                  <p:ext uri="{D42A27DB-BD31-4B8C-83A1-F6EECF244321}">
                    <p14:modId xmlns:p14="http://schemas.microsoft.com/office/powerpoint/2010/main" val="872353551"/>
                  </p:ext>
                </p:extLst>
              </p:nvPr>
            </p:nvGraphicFramePr>
            <p:xfrm>
              <a:off x="2028637" y="4478086"/>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697272671"/>
                        </a:ext>
                      </a:extLst>
                    </a:gridCol>
                    <a:gridCol w="1625600">
                      <a:extLst>
                        <a:ext uri="{9D8B030D-6E8A-4147-A177-3AD203B41FA5}">
                          <a16:colId xmlns:a16="http://schemas.microsoft.com/office/drawing/2014/main" val="871756437"/>
                        </a:ext>
                      </a:extLst>
                    </a:gridCol>
                    <a:gridCol w="1625600">
                      <a:extLst>
                        <a:ext uri="{9D8B030D-6E8A-4147-A177-3AD203B41FA5}">
                          <a16:colId xmlns:a16="http://schemas.microsoft.com/office/drawing/2014/main" val="2901623324"/>
                        </a:ext>
                      </a:extLst>
                    </a:gridCol>
                    <a:gridCol w="1625600">
                      <a:extLst>
                        <a:ext uri="{9D8B030D-6E8A-4147-A177-3AD203B41FA5}">
                          <a16:colId xmlns:a16="http://schemas.microsoft.com/office/drawing/2014/main" val="1151347272"/>
                        </a:ext>
                      </a:extLst>
                    </a:gridCol>
                    <a:gridCol w="1625600">
                      <a:extLst>
                        <a:ext uri="{9D8B030D-6E8A-4147-A177-3AD203B41FA5}">
                          <a16:colId xmlns:a16="http://schemas.microsoft.com/office/drawing/2014/main" val="3707707822"/>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𝐵</m:t>
                                </m:r>
                              </m:oMath>
                            </m:oMathPara>
                          </a14:m>
                          <a:endParaRPr lang="zh-CN" altLang="en-US" dirty="0"/>
                        </a:p>
                      </a:txBody>
                      <a:tcPr>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𝑌</m:t>
                                    </m:r>
                                  </m:e>
                                  <m:sub>
                                    <m:r>
                                      <a:rPr lang="en-US" altLang="zh-CN" i="1" dirty="0" smtClean="0">
                                        <a:latin typeface="Cambria Math" panose="02040503050406030204" pitchFamily="18" charset="0"/>
                                      </a:rPr>
                                      <m:t>1</m:t>
                                    </m:r>
                                  </m:sub>
                                </m:sSub>
                              </m:oMath>
                            </m:oMathPara>
                          </a14:m>
                          <a:endParaRPr lang="zh-CN" alt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𝑌</m:t>
                                    </m:r>
                                  </m:e>
                                  <m:sub>
                                    <m:r>
                                      <a:rPr lang="en-US" altLang="zh-CN" i="1" dirty="0" smtClean="0">
                                        <a:latin typeface="Cambria Math" panose="02040503050406030204" pitchFamily="18" charset="0"/>
                                      </a:rPr>
                                      <m:t>2</m:t>
                                    </m:r>
                                  </m:sub>
                                </m:sSub>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zh-CN" altLang="en-US" b="1"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𝑌</m:t>
                                    </m:r>
                                  </m:e>
                                  <m:sub>
                                    <m:r>
                                      <a:rPr lang="en-US" altLang="zh-CN" i="1" dirty="0" smtClean="0">
                                        <a:latin typeface="Cambria Math" panose="02040503050406030204" pitchFamily="18" charset="0"/>
                                      </a:rPr>
                                      <m:t>3</m:t>
                                    </m:r>
                                  </m:sub>
                                </m:sSub>
                              </m:oMath>
                            </m:oMathPara>
                          </a14:m>
                          <a:endParaRPr lang="zh-CN" altLang="en-US" dirty="0"/>
                        </a:p>
                      </a:txBody>
                      <a:tcPr/>
                    </a:tc>
                    <a:extLst>
                      <a:ext uri="{0D108BD9-81ED-4DB2-BD59-A6C34878D82A}">
                        <a16:rowId xmlns:a16="http://schemas.microsoft.com/office/drawing/2014/main" val="3251971791"/>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49631446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564848991"/>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46974334"/>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918799770"/>
                      </a:ext>
                    </a:extLst>
                  </a:tr>
                </a:tbl>
              </a:graphicData>
            </a:graphic>
          </p:graphicFrame>
        </mc:Choice>
        <mc:Fallback xmlns="">
          <p:graphicFrame>
            <p:nvGraphicFramePr>
              <p:cNvPr id="2" name="表格 1">
                <a:extLst>
                  <a:ext uri="{FF2B5EF4-FFF2-40B4-BE49-F238E27FC236}">
                    <a16:creationId xmlns:a16="http://schemas.microsoft.com/office/drawing/2014/main" id="{20A13218-BBD8-4243-83F3-4A1D6CCB0BA6}"/>
                  </a:ext>
                </a:extLst>
              </p:cNvPr>
              <p:cNvGraphicFramePr>
                <a:graphicFrameLocks noGrp="1"/>
              </p:cNvGraphicFramePr>
              <p:nvPr>
                <p:extLst>
                  <p:ext uri="{D42A27DB-BD31-4B8C-83A1-F6EECF244321}">
                    <p14:modId xmlns:p14="http://schemas.microsoft.com/office/powerpoint/2010/main" val="872353551"/>
                  </p:ext>
                </p:extLst>
              </p:nvPr>
            </p:nvGraphicFramePr>
            <p:xfrm>
              <a:off x="2028637" y="4478086"/>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697272671"/>
                        </a:ext>
                      </a:extLst>
                    </a:gridCol>
                    <a:gridCol w="1625600">
                      <a:extLst>
                        <a:ext uri="{9D8B030D-6E8A-4147-A177-3AD203B41FA5}">
                          <a16:colId xmlns:a16="http://schemas.microsoft.com/office/drawing/2014/main" val="871756437"/>
                        </a:ext>
                      </a:extLst>
                    </a:gridCol>
                    <a:gridCol w="1625600">
                      <a:extLst>
                        <a:ext uri="{9D8B030D-6E8A-4147-A177-3AD203B41FA5}">
                          <a16:colId xmlns:a16="http://schemas.microsoft.com/office/drawing/2014/main" val="2901623324"/>
                        </a:ext>
                      </a:extLst>
                    </a:gridCol>
                    <a:gridCol w="1625600">
                      <a:extLst>
                        <a:ext uri="{9D8B030D-6E8A-4147-A177-3AD203B41FA5}">
                          <a16:colId xmlns:a16="http://schemas.microsoft.com/office/drawing/2014/main" val="1151347272"/>
                        </a:ext>
                      </a:extLst>
                    </a:gridCol>
                    <a:gridCol w="1625600">
                      <a:extLst>
                        <a:ext uri="{9D8B030D-6E8A-4147-A177-3AD203B41FA5}">
                          <a16:colId xmlns:a16="http://schemas.microsoft.com/office/drawing/2014/main" val="3707707822"/>
                        </a:ext>
                      </a:extLst>
                    </a:gridCol>
                  </a:tblGrid>
                  <a:tr h="370840">
                    <a:tc>
                      <a:txBody>
                        <a:bodyPr/>
                        <a:lstStyle/>
                        <a:p>
                          <a:endParaRPr lang="zh-CN"/>
                        </a:p>
                      </a:txBody>
                      <a:tcPr>
                        <a:blipFill>
                          <a:blip r:embed="rId3"/>
                          <a:stretch>
                            <a:fillRect l="-781" t="-3448" r="-403125" b="-434483"/>
                          </a:stretch>
                        </a:blipFill>
                      </a:tcPr>
                    </a:tc>
                    <a:tc>
                      <a:txBody>
                        <a:bodyPr/>
                        <a:lstStyle/>
                        <a:p>
                          <a:endParaRPr lang="zh-CN"/>
                        </a:p>
                      </a:txBody>
                      <a:tcPr>
                        <a:lnR w="12700" cap="flat" cmpd="sng" algn="ctr">
                          <a:solidFill>
                            <a:schemeClr val="tx1"/>
                          </a:solidFill>
                          <a:prstDash val="solid"/>
                          <a:round/>
                          <a:headEnd type="none" w="med" len="med"/>
                          <a:tailEnd type="none" w="med" len="med"/>
                        </a:lnR>
                        <a:blipFill>
                          <a:blip r:embed="rId3"/>
                          <a:stretch>
                            <a:fillRect l="-100781" t="-3448" r="-303125" b="-434483"/>
                          </a:stretch>
                        </a:blipFill>
                      </a:tcPr>
                    </a:tc>
                    <a:tc>
                      <a:txBody>
                        <a:bodyPr/>
                        <a:lstStyle/>
                        <a:p>
                          <a:endParaRPr lang="zh-CN"/>
                        </a:p>
                      </a:txBody>
                      <a:tcPr>
                        <a:lnL w="12700" cap="flat" cmpd="sng" algn="ctr">
                          <a:solidFill>
                            <a:schemeClr val="tx1"/>
                          </a:solidFill>
                          <a:prstDash val="solid"/>
                          <a:round/>
                          <a:headEnd type="none" w="med" len="med"/>
                          <a:tailEnd type="none" w="med" len="med"/>
                        </a:lnL>
                        <a:blipFill>
                          <a:blip r:embed="rId3"/>
                          <a:stretch>
                            <a:fillRect l="-199225" t="-3448" r="-200775" b="-434483"/>
                          </a:stretch>
                        </a:blipFill>
                      </a:tcPr>
                    </a:tc>
                    <a:tc>
                      <a:txBody>
                        <a:bodyPr/>
                        <a:lstStyle/>
                        <a:p>
                          <a:endParaRPr lang="zh-CN"/>
                        </a:p>
                      </a:txBody>
                      <a:tcPr>
                        <a:blipFill>
                          <a:blip r:embed="rId3"/>
                          <a:stretch>
                            <a:fillRect l="-301563" t="-3448" r="-102344" b="-434483"/>
                          </a:stretch>
                        </a:blipFill>
                      </a:tcPr>
                    </a:tc>
                    <a:tc>
                      <a:txBody>
                        <a:bodyPr/>
                        <a:lstStyle/>
                        <a:p>
                          <a:endParaRPr lang="zh-CN"/>
                        </a:p>
                      </a:txBody>
                      <a:tcPr>
                        <a:blipFill>
                          <a:blip r:embed="rId3"/>
                          <a:stretch>
                            <a:fillRect l="-401563" t="-3448" r="-2344" b="-434483"/>
                          </a:stretch>
                        </a:blipFill>
                      </a:tcPr>
                    </a:tc>
                    <a:extLst>
                      <a:ext uri="{0D108BD9-81ED-4DB2-BD59-A6C34878D82A}">
                        <a16:rowId xmlns:a16="http://schemas.microsoft.com/office/drawing/2014/main" val="3251971791"/>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1496314463"/>
                      </a:ext>
                    </a:extLst>
                  </a:tr>
                  <a:tr h="370840">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564848991"/>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2146974334"/>
                      </a:ext>
                    </a:extLst>
                  </a:tr>
                  <a:tr h="370840">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R w="12700" cap="flat" cmpd="sng" algn="ctr">
                          <a:solidFill>
                            <a:schemeClr val="tx1"/>
                          </a:solidFill>
                          <a:prstDash val="solid"/>
                          <a:round/>
                          <a:headEnd type="none" w="med" len="med"/>
                          <a:tailEnd type="none" w="med" len="med"/>
                        </a:lnR>
                        <a:solidFill>
                          <a:schemeClr val="bg1">
                            <a:lumMod val="7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lgn="ctr"/>
                          <a:r>
                            <a:rPr lang="en-US" altLang="zh-CN" dirty="0">
                              <a:latin typeface="Myriad Pro" panose="020B0503030403020204" pitchFamily="34" charset="0"/>
                            </a:rPr>
                            <a:t>1</a:t>
                          </a:r>
                          <a:endParaRPr lang="zh-CN" altLang="en-US" dirty="0">
                            <a:latin typeface="Myriad Pro" panose="020B0503030403020204" pitchFamily="34" charset="0"/>
                          </a:endParaRPr>
                        </a:p>
                      </a:txBody>
                      <a:tcPr>
                        <a:solidFill>
                          <a:schemeClr val="bg1">
                            <a:lumMod val="95000"/>
                          </a:schemeClr>
                        </a:solidFill>
                      </a:tcPr>
                    </a:tc>
                    <a:tc>
                      <a:txBody>
                        <a:bodyPr/>
                        <a:lstStyle/>
                        <a:p>
                          <a:pPr algn="ctr"/>
                          <a:r>
                            <a:rPr lang="en-US" altLang="zh-CN" dirty="0">
                              <a:latin typeface="Myriad Pro" panose="020B0503030403020204" pitchFamily="34" charset="0"/>
                            </a:rPr>
                            <a:t>0</a:t>
                          </a:r>
                          <a:endParaRPr lang="zh-CN" altLang="en-US" dirty="0">
                            <a:latin typeface="Myriad Pro" panose="020B0503030403020204" pitchFamily="34" charset="0"/>
                          </a:endParaRPr>
                        </a:p>
                      </a:txBody>
                      <a:tcPr>
                        <a:solidFill>
                          <a:schemeClr val="bg1">
                            <a:lumMod val="95000"/>
                          </a:schemeClr>
                        </a:solidFill>
                      </a:tcPr>
                    </a:tc>
                    <a:extLst>
                      <a:ext uri="{0D108BD9-81ED-4DB2-BD59-A6C34878D82A}">
                        <a16:rowId xmlns:a16="http://schemas.microsoft.com/office/drawing/2014/main" val="3918799770"/>
                      </a:ext>
                    </a:extLst>
                  </a:tr>
                </a:tbl>
              </a:graphicData>
            </a:graphic>
          </p:graphicFrame>
        </mc:Fallback>
      </mc:AlternateContent>
      <p:sp>
        <p:nvSpPr>
          <p:cNvPr id="3" name="灯片编号占位符 2">
            <a:extLst>
              <a:ext uri="{FF2B5EF4-FFF2-40B4-BE49-F238E27FC236}">
                <a16:creationId xmlns:a16="http://schemas.microsoft.com/office/drawing/2014/main" id="{5DD72C10-4B3A-E3AD-6FB6-9833E09CEFD0}"/>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/90</a:t>
            </a:r>
            <a:endParaRPr kumimoji="1" lang="zh-CN" altLang="en-US" dirty="0"/>
          </a:p>
        </p:txBody>
      </p:sp>
    </p:spTree>
    <p:extLst>
      <p:ext uri="{BB962C8B-B14F-4D97-AF65-F5344CB8AC3E}">
        <p14:creationId xmlns:p14="http://schemas.microsoft.com/office/powerpoint/2010/main" val="1606563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301332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在与或表达式的基础上，利用公式和定理，消去表达式中多余的乘积项和每个乘积项中多余的因子，求出函数的最简与或式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并项法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吸收法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消去法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配项销项法</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32AFAD4-6A7B-96CF-E0BE-7E503391C266}"/>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/90</a:t>
            </a:r>
            <a:endParaRPr kumimoji="1" lang="zh-CN" altLang="en-US" dirty="0"/>
          </a:p>
        </p:txBody>
      </p:sp>
    </p:spTree>
    <p:extLst>
      <p:ext uri="{BB962C8B-B14F-4D97-AF65-F5344CB8AC3E}">
        <p14:creationId xmlns:p14="http://schemas.microsoft.com/office/powerpoint/2010/main" val="172505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1.</a:t>
            </a:r>
            <a:r>
              <a:rPr kumimoji="1" lang="zh-CN" altLang="en-US" dirty="0"/>
              <a:t> 并项法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009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a:rPr kumimoji="1" lang="en-US" altLang="zh-CN" sz="2800" b="0" i="1" smtClean="0">
                        <a:latin typeface="Cambria Math" panose="02040503050406030204" pitchFamily="18" charset="0"/>
                        <a:ea typeface="Songti SC" panose="02010600040101010101" pitchFamily="2" charset="-122"/>
                      </a:rPr>
                      <m:t>𝐴𝐵</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m:t>
                    </m:r>
                    <m:acc>
                      <m:accPr>
                        <m:chr m:val="̅"/>
                        <m:ctrlPr>
                          <a:rPr kumimoji="1" lang="en-US" altLang="zh-CN" sz="2800" b="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oMath>
                </a14:m>
                <a:r>
                  <a:rPr kumimoji="1" lang="zh-CN" altLang="en-US" sz="2800" dirty="0">
                    <a:latin typeface="Myriad Pro" panose="020B0503030403020204" pitchFamily="34" charset="0"/>
                    <a:ea typeface="Songti SC" panose="02010600040101010101" pitchFamily="2" charset="-122"/>
                  </a:rPr>
                  <a:t>，把两个乘积项合并起来，消去一个变量</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560090"/>
              </a:xfrm>
              <a:prstGeom prst="rect">
                <a:avLst/>
              </a:prstGeom>
              <a:blipFill>
                <a:blip r:embed="rId2"/>
                <a:stretch>
                  <a:fillRect l="-938" t="-4444"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3089043"/>
                <a:ext cx="10503243" cy="2737288"/>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𝐵</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r>
                        <a:rPr kumimoji="1" lang="en-US" altLang="zh-CN" sz="2800" i="1" dirty="0" smtClean="0">
                          <a:latin typeface="Cambria Math" panose="02040503050406030204" pitchFamily="18" charset="0"/>
                          <a:ea typeface="Songti SC" panose="02010600040101010101" pitchFamily="2" charset="-122"/>
                        </a:rPr>
                        <m:t>𝐴𝐵𝐶</m:t>
                      </m:r>
                      <m:r>
                        <a:rPr kumimoji="1" lang="en-US" altLang="zh-CN" sz="2800" i="1" dirty="0" smtClean="0">
                          <a:latin typeface="Cambria Math" panose="02040503050406030204" pitchFamily="18" charset="0"/>
                          <a:ea typeface="Songti SC" panose="02010600040101010101" pitchFamily="2" charset="-122"/>
                        </a:rPr>
                        <m:t>+</m:t>
                      </m:r>
                      <m:r>
                        <a:rPr kumimoji="1" lang="en-US" altLang="zh-CN" sz="2800" i="1" dirty="0" smtClean="0">
                          <a:latin typeface="Cambria Math" panose="02040503050406030204" pitchFamily="18" charset="0"/>
                          <a:ea typeface="Songti SC" panose="02010600040101010101" pitchFamily="2" charset="-122"/>
                        </a:rPr>
                        <m:t>𝐴𝐵</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𝐵</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𝐵</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3089043"/>
                <a:ext cx="10503243" cy="2737288"/>
              </a:xfrm>
              <a:prstGeom prst="rect">
                <a:avLst/>
              </a:prstGeom>
              <a:blipFill>
                <a:blip r:embed="rId3"/>
                <a:stretch>
                  <a:fillRect l="-1086" t="-4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0E26A3C-2B20-5028-6DEC-53F4D3E3084F}"/>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/90</a:t>
            </a:r>
            <a:endParaRPr kumimoji="1" lang="zh-CN" altLang="en-US" dirty="0"/>
          </a:p>
        </p:txBody>
      </p:sp>
    </p:spTree>
    <p:extLst>
      <p:ext uri="{BB962C8B-B14F-4D97-AF65-F5344CB8AC3E}">
        <p14:creationId xmlns:p14="http://schemas.microsoft.com/office/powerpoint/2010/main" val="1918033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2.</a:t>
            </a:r>
            <a:r>
              <a:rPr kumimoji="1" lang="zh-CN" altLang="en-US" dirty="0"/>
              <a:t> 吸收法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009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m:rPr>
                        <m:sty m:val="p"/>
                      </m:rPr>
                      <a:rPr kumimoji="1" lang="en-US" altLang="zh-CN" sz="2800" b="0" i="0" smtClean="0">
                        <a:latin typeface="Cambria Math" panose="02040503050406030204" pitchFamily="18" charset="0"/>
                        <a:ea typeface="Songti SC" panose="02010600040101010101" pitchFamily="2" charset="-122"/>
                      </a:rPr>
                      <m:t>A</m:t>
                    </m:r>
                    <m:r>
                      <a:rPr kumimoji="1" lang="en-US" altLang="zh-CN" sz="2800" b="0" i="0"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oMath>
                </a14:m>
                <a:r>
                  <a:rPr kumimoji="1" lang="zh-CN" altLang="en-US" sz="2800" dirty="0">
                    <a:latin typeface="Myriad Pro" panose="020B0503030403020204" pitchFamily="34" charset="0"/>
                    <a:ea typeface="Songti SC" panose="02010600040101010101" pitchFamily="2" charset="-122"/>
                  </a:rPr>
                  <a:t>，吸收掉多余的乘积项</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560090"/>
              </a:xfrm>
              <a:prstGeom prst="rect">
                <a:avLst/>
              </a:prstGeom>
              <a:blipFill>
                <a:blip r:embed="rId2"/>
                <a:stretch>
                  <a:fillRect l="-938" t="-4444"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3089043"/>
                <a:ext cx="10503243" cy="2737288"/>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𝐴𝐵</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𝐷</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𝐸</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𝐷</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𝐸</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𝐷</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𝐸</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3089043"/>
                <a:ext cx="10503243" cy="2737288"/>
              </a:xfrm>
              <a:prstGeom prst="rect">
                <a:avLst/>
              </a:prstGeom>
              <a:blipFill>
                <a:blip r:embed="rId3"/>
                <a:stretch>
                  <a:fillRect l="-1086" t="-4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33B0A9EE-C57B-DAD4-BA52-A2E265128E78}"/>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/90</a:t>
            </a:r>
            <a:endParaRPr kumimoji="1" lang="zh-CN" altLang="en-US" dirty="0"/>
          </a:p>
        </p:txBody>
      </p:sp>
    </p:spTree>
    <p:extLst>
      <p:ext uri="{BB962C8B-B14F-4D97-AF65-F5344CB8AC3E}">
        <p14:creationId xmlns:p14="http://schemas.microsoft.com/office/powerpoint/2010/main" val="2872695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3.</a:t>
            </a:r>
            <a:r>
              <a:rPr kumimoji="1" lang="zh-CN" altLang="en-US" dirty="0"/>
              <a:t> 消去法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1079606"/>
                <a:ext cx="12192000" cy="56009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m:rPr>
                        <m:sty m:val="p"/>
                      </m:rPr>
                      <a:rPr kumimoji="1" lang="en-US" altLang="zh-CN" sz="2800" b="0" i="0" smtClean="0">
                        <a:latin typeface="Cambria Math" panose="02040503050406030204" pitchFamily="18" charset="0"/>
                        <a:ea typeface="Songti SC" panose="02010600040101010101" pitchFamily="2" charset="-122"/>
                      </a:rPr>
                      <m:t>A</m:t>
                    </m:r>
                    <m:r>
                      <a:rPr kumimoji="1" lang="en-US" altLang="zh-CN" sz="2800" b="0" i="0" smtClean="0">
                        <a:latin typeface="Cambria Math" panose="02040503050406030204" pitchFamily="18" charset="0"/>
                        <a:ea typeface="Songti SC" panose="02010600040101010101" pitchFamily="2" charset="-122"/>
                      </a:rPr>
                      <m:t>+</m:t>
                    </m:r>
                    <m:acc>
                      <m:accPr>
                        <m:chr m:val="̅"/>
                        <m:ctrlPr>
                          <a:rPr kumimoji="1" lang="en-US" altLang="zh-CN" sz="2800" b="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𝐴</m:t>
                        </m:r>
                      </m:e>
                    </m:acc>
                    <m:r>
                      <a:rPr kumimoji="1" lang="en-US" altLang="zh-CN" sz="2800" b="0" i="1"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oMath>
                </a14:m>
                <a:r>
                  <a:rPr kumimoji="1" lang="zh-CN" altLang="en-US" sz="2800" dirty="0">
                    <a:latin typeface="Myriad Pro" panose="020B0503030403020204" pitchFamily="34" charset="0"/>
                    <a:ea typeface="Songti SC" panose="02010600040101010101" pitchFamily="2" charset="-122"/>
                  </a:rPr>
                  <a:t>，消去乘积项中多余的因子</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1079606"/>
                <a:ext cx="12192000" cy="560090"/>
              </a:xfrm>
              <a:prstGeom prst="rect">
                <a:avLst/>
              </a:prstGeom>
              <a:blipFill>
                <a:blip r:embed="rId2"/>
                <a:stretch>
                  <a:fillRect l="-938" t="-4444" b="-3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3089043"/>
                <a:ext cx="10503243" cy="2737288"/>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𝐵𝐷</m:t>
                    </m:r>
                    <m:r>
                      <a:rPr kumimoji="1" lang="zh-CN" altLang="en-US" sz="2800" b="0" i="1" dirty="0"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𝐴𝐵</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𝐵𝐷</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𝐵𝐷</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𝐷</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3089043"/>
                <a:ext cx="10503243" cy="2737288"/>
              </a:xfrm>
              <a:prstGeom prst="rect">
                <a:avLst/>
              </a:prstGeom>
              <a:blipFill>
                <a:blip r:embed="rId3"/>
                <a:stretch>
                  <a:fillRect l="-1086" t="-4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71D90EB-5180-20B8-A363-4DE8A95F9C1C}"/>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/90</a:t>
            </a:r>
            <a:endParaRPr kumimoji="1" lang="zh-CN" altLang="en-US" dirty="0"/>
          </a:p>
        </p:txBody>
      </p:sp>
    </p:spTree>
    <p:extLst>
      <p:ext uri="{BB962C8B-B14F-4D97-AF65-F5344CB8AC3E}">
        <p14:creationId xmlns:p14="http://schemas.microsoft.com/office/powerpoint/2010/main" val="1178539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4.</a:t>
            </a:r>
            <a:r>
              <a:rPr kumimoji="1" lang="zh-CN" altLang="en-US" dirty="0"/>
              <a:t> 配项消项法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799190"/>
                <a:ext cx="12192000" cy="1138453"/>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利用公式</a:t>
                </a:r>
                <a14:m>
                  <m:oMath xmlns:m="http://schemas.openxmlformats.org/officeDocument/2006/math">
                    <m:r>
                      <m:rPr>
                        <m:sty m:val="p"/>
                      </m:rPr>
                      <a:rPr kumimoji="1" lang="en-US" altLang="zh-CN" sz="2800" b="0" i="0" smtClean="0">
                        <a:latin typeface="Cambria Math" panose="02040503050406030204" pitchFamily="18" charset="0"/>
                        <a:ea typeface="Songti SC" panose="02010600040101010101" pitchFamily="2" charset="-122"/>
                      </a:rPr>
                      <m:t>AB</m:t>
                    </m:r>
                    <m:r>
                      <a:rPr kumimoji="1" lang="en-US" altLang="zh-CN" sz="2800" b="0" i="1" smtClean="0">
                        <a:latin typeface="Cambria Math" panose="02040503050406030204" pitchFamily="18" charset="0"/>
                        <a:ea typeface="Songti SC" panose="02010600040101010101" pitchFamily="2" charset="-122"/>
                      </a:rPr>
                      <m:t>+</m:t>
                    </m:r>
                    <m:acc>
                      <m:accPr>
                        <m:chr m:val="̅"/>
                        <m:ctrlPr>
                          <a:rPr kumimoji="1" lang="en-US" altLang="zh-CN" sz="2800" b="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𝐴𝐵</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i="1">
                            <a:latin typeface="Cambria Math" panose="02040503050406030204" pitchFamily="18" charset="0"/>
                            <a:ea typeface="Songti SC" panose="02010600040101010101" pitchFamily="2" charset="-122"/>
                          </a:rPr>
                        </m:ctrlPr>
                      </m:accPr>
                      <m:e>
                        <m:r>
                          <a:rPr kumimoji="1" lang="en-US" altLang="zh-CN" sz="2800" i="1">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𝐶</m:t>
                    </m:r>
                  </m:oMath>
                </a14:m>
                <a:r>
                  <a:rPr kumimoji="1" lang="zh-CN" altLang="en-US" sz="2800" dirty="0">
                    <a:latin typeface="Myriad Pro" panose="020B0503030403020204" pitchFamily="34" charset="0"/>
                    <a:ea typeface="Songti SC" panose="02010600040101010101" pitchFamily="2" charset="-122"/>
                  </a:rPr>
                  <a:t>，在函数与或表达式中加上多余项（冗余项），以消去更多的乘积项，从而获得最简与或式</a:t>
                </a:r>
                <a:endParaRPr kumimoji="1" lang="en-US" altLang="zh-CN" sz="2800" dirty="0">
                  <a:latin typeface="Myriad Pro" panose="020B0503030403020204" pitchFamily="34" charset="0"/>
                  <a:ea typeface="Songti SC" panose="02010600040101010101" pitchFamily="2"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799190"/>
                <a:ext cx="12192000" cy="1138453"/>
              </a:xfrm>
              <a:prstGeom prst="rect">
                <a:avLst/>
              </a:prstGeom>
              <a:blipFill>
                <a:blip r:embed="rId2"/>
                <a:stretch>
                  <a:fillRect l="-938" b="-131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2117400"/>
                <a:ext cx="10503243" cy="4624536"/>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oMath>
                </a14:m>
                <a:r>
                  <a:rPr kumimoji="1" lang="zh-CN" altLang="en-US" sz="2800" dirty="0">
                    <a:latin typeface="Songti SC" panose="02010600040101010101" pitchFamily="2" charset="-122"/>
                    <a:ea typeface="Songti SC" panose="02010600040101010101" pitchFamily="2" charset="-122"/>
                  </a:rPr>
                  <a:t>，求出最简与或式</a:t>
                </a:r>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𝐶</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𝐵</m:t>
                      </m:r>
                      <m:acc>
                        <m:accPr>
                          <m:chr m:val="̅"/>
                          <m:ctrlPr>
                            <a:rPr kumimoji="1" lang="en-US" altLang="zh-CN" sz="2800" i="1" dirty="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𝐶</m:t>
                          </m:r>
                        </m:e>
                      </m:acc>
                      <m:r>
                        <a:rPr kumimoji="1" lang="zh-CN" altLang="en-US" sz="2800" b="0" i="1" dirty="0" smtClean="0">
                          <a:solidFill>
                            <a:srgbClr val="0000FF"/>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𝐶</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𝐵</m:t>
                      </m:r>
                      <m:acc>
                        <m:accPr>
                          <m:chr m:val="̅"/>
                          <m:ctrlPr>
                            <a:rPr kumimoji="1" lang="en-US" altLang="zh-CN" sz="2800" i="1" dirty="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𝐶</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b="0" i="1" dirty="0" smtClean="0">
                              <a:solidFill>
                                <a:srgbClr val="0000FF"/>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0000FF"/>
                          </a:solidFill>
                          <a:latin typeface="Cambria Math" panose="02040503050406030204" pitchFamily="18" charset="0"/>
                          <a:ea typeface="Songti SC" panose="02010600040101010101" pitchFamily="2" charset="-122"/>
                        </a:rPr>
                        <m:t>𝐵</m:t>
                      </m:r>
                    </m:oMath>
                  </m:oMathPara>
                </a14:m>
                <a:endParaRPr kumimoji="1" lang="en-US" altLang="zh-CN" sz="2800" b="0" i="1" dirty="0">
                  <a:solidFill>
                    <a:srgbClr val="0000FF"/>
                  </a:solidFill>
                  <a:latin typeface="Cambria Math" panose="02040503050406030204" pitchFamily="18" charset="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smtClean="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800" b="0" i="1" dirty="0" smtClean="0">
                              <a:solidFill>
                                <a:srgbClr val="FF0000"/>
                              </a:solidFill>
                              <a:latin typeface="Cambria Math" panose="02040503050406030204" pitchFamily="18" charset="0"/>
                              <a:ea typeface="Songti SC" panose="02010600040101010101" pitchFamily="2" charset="-122"/>
                            </a:rPr>
                            <m:t>𝐴</m:t>
                          </m:r>
                        </m:e>
                      </m:acc>
                      <m:r>
                        <a:rPr kumimoji="1" lang="en-US" altLang="zh-CN" sz="2800" b="0" i="1" dirty="0" smtClean="0">
                          <a:solidFill>
                            <a:srgbClr val="FF0000"/>
                          </a:solidFill>
                          <a:latin typeface="Cambria Math" panose="02040503050406030204" pitchFamily="18" charset="0"/>
                          <a:ea typeface="Songti SC" panose="02010600040101010101" pitchFamily="2" charset="-122"/>
                        </a:rPr>
                        <m:t>𝐵</m:t>
                      </m:r>
                      <m:r>
                        <a:rPr kumimoji="1" lang="en-US" altLang="zh-CN" sz="2800" b="0" i="1" dirty="0" smtClean="0">
                          <a:solidFill>
                            <a:srgbClr val="FF0000"/>
                          </a:solidFill>
                          <a:latin typeface="Cambria Math" panose="02040503050406030204" pitchFamily="18" charset="0"/>
                          <a:ea typeface="Songti SC" panose="02010600040101010101" pitchFamily="2" charset="-122"/>
                        </a:rPr>
                        <m:t>+</m:t>
                      </m:r>
                      <m:r>
                        <a:rPr kumimoji="1" lang="en-US" altLang="zh-CN" sz="2800" i="1" dirty="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𝐶</m:t>
                      </m:r>
                    </m:oMath>
                  </m:oMathPara>
                </a14:m>
                <a:endParaRPr kumimoji="1" lang="en-US" altLang="zh-CN" sz="2800" b="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r>
                        <a:rPr kumimoji="1" lang="en-US" altLang="zh-CN" sz="2800" i="1" dirty="0">
                          <a:solidFill>
                            <a:srgbClr val="FF0000"/>
                          </a:solidFill>
                          <a:latin typeface="Cambria Math" panose="02040503050406030204" pitchFamily="18" charset="0"/>
                          <a:ea typeface="Songti SC" panose="02010600040101010101" pitchFamily="2" charset="-122"/>
                        </a:rPr>
                        <m:t>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𝐶</m:t>
                      </m:r>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solidFill>
                            <a:schemeClr val="tx1"/>
                          </a:solidFill>
                          <a:latin typeface="Cambria Math" panose="02040503050406030204" pitchFamily="18" charset="0"/>
                          <a:ea typeface="Songti SC" panose="02010600040101010101" pitchFamily="2" charset="-122"/>
                        </a:rPr>
                        <m:t>=</m:t>
                      </m:r>
                      <m:r>
                        <a:rPr kumimoji="1" lang="en-US" altLang="zh-CN" sz="2800" i="1" dirty="0">
                          <a:solidFill>
                            <a:schemeClr val="tx1"/>
                          </a:solidFill>
                          <a:latin typeface="Cambria Math" panose="02040503050406030204" pitchFamily="18" charset="0"/>
                          <a:ea typeface="Songti SC" panose="02010600040101010101" pitchFamily="2" charset="-122"/>
                        </a:rPr>
                        <m:t>𝐴</m:t>
                      </m:r>
                      <m:acc>
                        <m:accPr>
                          <m:chr m:val="̅"/>
                          <m:ctrlPr>
                            <a:rPr kumimoji="1" lang="en-US" altLang="zh-CN" sz="2800" i="1" dirty="0">
                              <a:solidFill>
                                <a:schemeClr val="tx1"/>
                              </a:solidFill>
                              <a:latin typeface="Cambria Math" panose="02040503050406030204" pitchFamily="18" charset="0"/>
                              <a:ea typeface="Songti SC" panose="02010600040101010101" pitchFamily="2" charset="-122"/>
                            </a:rPr>
                          </m:ctrlPr>
                        </m:accPr>
                        <m:e>
                          <m:r>
                            <a:rPr kumimoji="1" lang="en-US" altLang="zh-CN" sz="2800" i="1" dirty="0">
                              <a:solidFill>
                                <a:schemeClr val="tx1"/>
                              </a:solidFill>
                              <a:latin typeface="Cambria Math" panose="02040503050406030204" pitchFamily="18" charset="0"/>
                              <a:ea typeface="Songti SC" panose="02010600040101010101" pitchFamily="2" charset="-122"/>
                            </a:rPr>
                            <m:t>𝐶</m:t>
                          </m:r>
                        </m:e>
                      </m:acc>
                      <m:r>
                        <a:rPr kumimoji="1" lang="en-US" altLang="zh-CN" sz="2800" i="1" dirty="0">
                          <a:solidFill>
                            <a:schemeClr val="tx1"/>
                          </a:solidFill>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𝐴</m:t>
                          </m:r>
                        </m:e>
                      </m:acc>
                      <m:r>
                        <a:rPr kumimoji="1" lang="en-US" altLang="zh-CN" sz="2800" i="1" dirty="0">
                          <a:solidFill>
                            <a:srgbClr val="7030A0"/>
                          </a:solidFill>
                          <a:latin typeface="Cambria Math" panose="02040503050406030204" pitchFamily="18" charset="0"/>
                          <a:ea typeface="Songti SC" panose="02010600040101010101" pitchFamily="2" charset="-122"/>
                        </a:rPr>
                        <m:t>𝐵</m:t>
                      </m:r>
                      <m:r>
                        <a:rPr kumimoji="1" lang="en-US" altLang="zh-CN" sz="2800" i="1" dirty="0">
                          <a:solidFill>
                            <a:srgbClr val="7030A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r>
                        <a:rPr kumimoji="1" lang="en-US" altLang="zh-CN" sz="2800" i="1" dirty="0">
                          <a:solidFill>
                            <a:srgbClr val="7030A0"/>
                          </a:solidFill>
                          <a:latin typeface="Cambria Math" panose="02040503050406030204" pitchFamily="18" charset="0"/>
                          <a:ea typeface="Songti SC" panose="02010600040101010101" pitchFamily="2" charset="-122"/>
                        </a:rPr>
                        <m:t>𝐶</m:t>
                      </m:r>
                      <m:r>
                        <a:rPr kumimoji="1" lang="en-US" altLang="zh-CN" sz="2800" i="1" dirty="0">
                          <a:solidFill>
                            <a:srgbClr val="7030A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𝐴</m:t>
                          </m:r>
                        </m:e>
                      </m:acc>
                      <m:r>
                        <a:rPr kumimoji="1" lang="en-US" altLang="zh-CN" sz="2800" i="1" dirty="0">
                          <a:solidFill>
                            <a:srgbClr val="7030A0"/>
                          </a:solidFill>
                          <a:latin typeface="Cambria Math" panose="02040503050406030204" pitchFamily="18" charset="0"/>
                          <a:ea typeface="Songti SC" panose="02010600040101010101" pitchFamily="2" charset="-122"/>
                        </a:rPr>
                        <m:t>𝐶</m:t>
                      </m:r>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𝐴</m:t>
                          </m:r>
                        </m:e>
                      </m:acc>
                      <m:r>
                        <a:rPr kumimoji="1" lang="en-US" altLang="zh-CN" sz="2800" i="1" dirty="0">
                          <a:solidFill>
                            <a:srgbClr val="7030A0"/>
                          </a:solidFill>
                          <a:latin typeface="Cambria Math" panose="02040503050406030204" pitchFamily="18" charset="0"/>
                          <a:ea typeface="Songti SC" panose="02010600040101010101" pitchFamily="2" charset="-122"/>
                        </a:rPr>
                        <m:t>𝐵</m:t>
                      </m:r>
                      <m:r>
                        <a:rPr kumimoji="1" lang="en-US" altLang="zh-CN" sz="2800" i="1" dirty="0">
                          <a:solidFill>
                            <a:srgbClr val="7030A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r>
                        <a:rPr kumimoji="1" lang="en-US" altLang="zh-CN" sz="2800" i="1" dirty="0">
                          <a:solidFill>
                            <a:srgbClr val="7030A0"/>
                          </a:solidFill>
                          <a:latin typeface="Cambria Math" panose="02040503050406030204" pitchFamily="18" charset="0"/>
                          <a:ea typeface="Songti SC" panose="02010600040101010101" pitchFamily="2" charset="-122"/>
                        </a:rPr>
                        <m:t>𝐶</m:t>
                      </m:r>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2117400"/>
                <a:ext cx="10503243" cy="4624536"/>
              </a:xfrm>
              <a:prstGeom prst="rect">
                <a:avLst/>
              </a:prstGeom>
              <a:blipFill>
                <a:blip r:embed="rId3"/>
                <a:stretch>
                  <a:fillRect l="-1086" t="-27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885C5D7-CFFB-AA66-9AF5-9AF92FB4BB70}"/>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/90</a:t>
            </a:r>
            <a:endParaRPr kumimoji="1" lang="zh-CN" altLang="en-US" dirty="0"/>
          </a:p>
        </p:txBody>
      </p:sp>
    </p:spTree>
    <p:extLst>
      <p:ext uri="{BB962C8B-B14F-4D97-AF65-F5344CB8AC3E}">
        <p14:creationId xmlns:p14="http://schemas.microsoft.com/office/powerpoint/2010/main" val="320108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逻辑函数的公式化简法：</a:t>
            </a:r>
            <a:r>
              <a:rPr kumimoji="1" lang="en-US" altLang="zh-CN" dirty="0"/>
              <a:t>4.</a:t>
            </a:r>
            <a:r>
              <a:rPr kumimoji="1" lang="zh-CN" altLang="en-US" dirty="0"/>
              <a:t> 配项消项法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799190"/>
                <a:ext cx="12192000" cy="1216680"/>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有时不需要配项，直接消去冗余项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14:m>
                  <m:oMath xmlns:m="http://schemas.openxmlformats.org/officeDocument/2006/math">
                    <m:r>
                      <m:rPr>
                        <m:sty m:val="p"/>
                      </m:rPr>
                      <a:rPr kumimoji="1" lang="en-US" altLang="zh-CN" sz="2400">
                        <a:latin typeface="Cambria Math" panose="02040503050406030204" pitchFamily="18" charset="0"/>
                        <a:ea typeface="Songti SC" panose="02010600040101010101" pitchFamily="2" charset="-122"/>
                      </a:rPr>
                      <m:t>AB</m:t>
                    </m:r>
                    <m:r>
                      <a:rPr kumimoji="1" lang="en-US" altLang="zh-CN" sz="2400" i="1">
                        <a:latin typeface="Cambria Math" panose="02040503050406030204" pitchFamily="18" charset="0"/>
                        <a:ea typeface="Songti SC" panose="02010600040101010101" pitchFamily="2" charset="-122"/>
                      </a:rPr>
                      <m:t>+</m:t>
                    </m:r>
                    <m:acc>
                      <m:accPr>
                        <m:chr m:val="̅"/>
                        <m:ctrlPr>
                          <a:rPr kumimoji="1" lang="en-US" altLang="zh-CN" sz="2400" i="1">
                            <a:latin typeface="Cambria Math" panose="02040503050406030204" pitchFamily="18" charset="0"/>
                            <a:ea typeface="Songti SC" panose="02010600040101010101" pitchFamily="2" charset="-122"/>
                          </a:rPr>
                        </m:ctrlPr>
                      </m:accPr>
                      <m:e>
                        <m:r>
                          <a:rPr kumimoji="1" lang="en-US" altLang="zh-CN" sz="2400" i="1">
                            <a:latin typeface="Cambria Math" panose="02040503050406030204" pitchFamily="18" charset="0"/>
                            <a:ea typeface="Songti SC" panose="02010600040101010101" pitchFamily="2" charset="-122"/>
                          </a:rPr>
                          <m:t>𝐴</m:t>
                        </m:r>
                      </m:e>
                    </m:acc>
                    <m:r>
                      <a:rPr kumimoji="1" lang="en-US" altLang="zh-CN" sz="2400" i="1" dirty="0">
                        <a:latin typeface="Cambria Math" panose="02040503050406030204" pitchFamily="18" charset="0"/>
                        <a:ea typeface="Songti SC" panose="02010600040101010101" pitchFamily="2" charset="-122"/>
                      </a:rPr>
                      <m:t>𝐶</m:t>
                    </m:r>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𝐵𝐶</m:t>
                    </m:r>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𝐴𝐵</m:t>
                    </m:r>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i="1">
                            <a:latin typeface="Cambria Math" panose="02040503050406030204" pitchFamily="18" charset="0"/>
                            <a:ea typeface="Songti SC" panose="02010600040101010101" pitchFamily="2" charset="-122"/>
                          </a:rPr>
                        </m:ctrlPr>
                      </m:accPr>
                      <m:e>
                        <m:r>
                          <a:rPr kumimoji="1" lang="en-US" altLang="zh-CN" sz="2400" i="1">
                            <a:latin typeface="Cambria Math" panose="02040503050406030204" pitchFamily="18" charset="0"/>
                            <a:ea typeface="Songti SC" panose="02010600040101010101" pitchFamily="2" charset="-122"/>
                          </a:rPr>
                          <m:t>𝐴</m:t>
                        </m:r>
                      </m:e>
                    </m:acc>
                    <m:r>
                      <a:rPr kumimoji="1" lang="en-US" altLang="zh-CN" sz="2400" i="1" dirty="0">
                        <a:latin typeface="Cambria Math" panose="02040503050406030204" pitchFamily="18" charset="0"/>
                        <a:ea typeface="Songti SC" panose="02010600040101010101" pitchFamily="2" charset="-122"/>
                      </a:rPr>
                      <m:t>𝐶</m:t>
                    </m:r>
                  </m:oMath>
                </a14:m>
                <a:r>
                  <a:rPr kumimoji="1" lang="zh-CN" altLang="en-US" sz="2400" dirty="0">
                    <a:latin typeface="KaiTi" panose="02010609060101010101" pitchFamily="49" charset="-122"/>
                    <a:ea typeface="KaiTi" panose="02010609060101010101" pitchFamily="49" charset="-122"/>
                  </a:rPr>
                  <a:t>，常称为 </a:t>
                </a:r>
                <a:r>
                  <a:rPr kumimoji="1" lang="zh-CN" altLang="en-US" sz="2400" dirty="0">
                    <a:solidFill>
                      <a:srgbClr val="0000FF"/>
                    </a:solidFill>
                    <a:latin typeface="KaiTi" panose="02010609060101010101" pitchFamily="49" charset="-122"/>
                    <a:ea typeface="KaiTi" panose="02010609060101010101" pitchFamily="49" charset="-122"/>
                  </a:rPr>
                  <a:t>冗余定理</a:t>
                </a:r>
                <a:endParaRPr kumimoji="1" lang="en-US" altLang="zh-CN" sz="2400" dirty="0">
                  <a:solidFill>
                    <a:srgbClr val="0000FF"/>
                  </a:solidFill>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799190"/>
                <a:ext cx="12192000" cy="1216680"/>
              </a:xfrm>
              <a:prstGeom prst="rect">
                <a:avLst/>
              </a:prstGeom>
              <a:blipFill>
                <a:blip r:embed="rId2"/>
                <a:stretch>
                  <a:fillRect l="-938" b="-7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C55609-C8EB-414A-B6F7-E990C38BE82B}"/>
                  </a:ext>
                </a:extLst>
              </p:cNvPr>
              <p:cNvSpPr txBox="1"/>
              <p:nvPr/>
            </p:nvSpPr>
            <p:spPr>
              <a:xfrm>
                <a:off x="844378" y="2233463"/>
                <a:ext cx="10503243" cy="4624536"/>
              </a:xfrm>
              <a:prstGeom prst="rect">
                <a:avLst/>
              </a:prstGeom>
              <a:noFill/>
            </p:spPr>
            <p:txBody>
              <a:bodyPr wrap="square" rtlCol="0">
                <a:spAutoFit/>
              </a:bodyPr>
              <a:lstStyle/>
              <a:p>
                <a:pPr>
                  <a:lnSpc>
                    <a:spcPct val="114000"/>
                  </a:lnSpc>
                  <a:spcBef>
                    <a:spcPts val="1200"/>
                  </a:spcBef>
                  <a:spcAft>
                    <a:spcPts val="1200"/>
                  </a:spcAft>
                </a:pPr>
                <a:r>
                  <a:rPr kumimoji="1" lang="zh-CN" altLang="en-US" sz="2800" dirty="0">
                    <a:latin typeface="Songti SC" panose="02010600040101010101" pitchFamily="2" charset="-122"/>
                    <a:ea typeface="Songti SC" panose="02010600040101010101" pitchFamily="2" charset="-122"/>
                  </a:rPr>
                  <a:t>例：化简函数</a:t>
                </a:r>
                <a14:m>
                  <m:oMath xmlns:m="http://schemas.openxmlformats.org/officeDocument/2006/math">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r>
                      <a:rPr kumimoji="1" lang="en-US" altLang="zh-CN" sz="2800" b="0" i="1" dirty="0" smtClean="0">
                        <a:latin typeface="Cambria Math" panose="02040503050406030204" pitchFamily="18" charset="0"/>
                        <a:ea typeface="Songti SC" panose="02010600040101010101" pitchFamily="2" charset="-122"/>
                      </a:rPr>
                      <m:t>𝐵</m:t>
                    </m:r>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𝐴</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𝐵</m:t>
                        </m:r>
                      </m:e>
                    </m:acc>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𝐴</m:t>
                        </m:r>
                      </m:e>
                    </m:acc>
                    <m:acc>
                      <m:accPr>
                        <m:chr m:val="̅"/>
                        <m:ctrlPr>
                          <a:rPr kumimoji="1" lang="en-US" altLang="zh-CN" sz="2800" b="0" i="1" dirty="0" smtClean="0">
                            <a:latin typeface="Cambria Math" panose="02040503050406030204" pitchFamily="18" charset="0"/>
                            <a:ea typeface="Songti SC" panose="02010600040101010101" pitchFamily="2" charset="-122"/>
                          </a:rPr>
                        </m:ctrlPr>
                      </m:accPr>
                      <m:e>
                        <m:r>
                          <a:rPr kumimoji="1" lang="en-US" altLang="zh-CN" sz="2800" b="0" i="1" dirty="0" smtClean="0">
                            <a:latin typeface="Cambria Math" panose="02040503050406030204" pitchFamily="18" charset="0"/>
                            <a:ea typeface="Songti SC" panose="02010600040101010101" pitchFamily="2" charset="-122"/>
                          </a:rPr>
                          <m:t>𝐶</m:t>
                        </m:r>
                      </m:e>
                    </m:acc>
                    <m:r>
                      <a:rPr kumimoji="1" lang="en-US" altLang="zh-CN" sz="2800" b="0" i="1" dirty="0" smtClean="0">
                        <a:latin typeface="Cambria Math" panose="02040503050406030204" pitchFamily="18" charset="0"/>
                        <a:ea typeface="Songti SC" panose="02010600040101010101" pitchFamily="2" charset="-122"/>
                      </a:rPr>
                      <m:t>+</m:t>
                    </m:r>
                    <m:r>
                      <a:rPr kumimoji="1" lang="en-US" altLang="zh-CN" sz="2800" b="0" i="1" dirty="0" smtClean="0">
                        <a:latin typeface="Cambria Math" panose="02040503050406030204" pitchFamily="18" charset="0"/>
                        <a:ea typeface="Songti SC" panose="02010600040101010101" pitchFamily="2" charset="-122"/>
                      </a:rPr>
                      <m:t>𝐵𝐶</m:t>
                    </m:r>
                  </m:oMath>
                </a14:m>
                <a:endParaRPr kumimoji="1" lang="en-US" altLang="zh-CN" sz="2800" dirty="0">
                  <a:latin typeface="Songti SC" panose="02010600040101010101" pitchFamily="2" charset="-122"/>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𝑌</m:t>
                      </m:r>
                      <m:r>
                        <a:rPr kumimoji="1" lang="en-US" altLang="zh-CN" sz="2800" i="1" dirty="0" smtClean="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𝐵</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𝐴𝐶</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b="0" i="1" dirty="0" smtClean="0">
                          <a:solidFill>
                            <a:srgbClr val="0000FF"/>
                          </a:solidFill>
                          <a:latin typeface="Cambria Math" panose="02040503050406030204" pitchFamily="18" charset="0"/>
                          <a:ea typeface="Songti SC" panose="02010600040101010101" pitchFamily="2" charset="-122"/>
                        </a:rPr>
                        <m:t>𝐵𝐶</m:t>
                      </m:r>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panose="02040503050406030204" pitchFamily="18" charset="0"/>
                          <a:ea typeface="Songti SC" panose="02010600040101010101" pitchFamily="2" charset="-122"/>
                        </a:rPr>
                        <m:t>=</m:t>
                      </m:r>
                      <m:acc>
                        <m:accPr>
                          <m:chr m:val="̅"/>
                          <m:ctrlPr>
                            <a:rPr kumimoji="1" lang="en-US" altLang="zh-CN" sz="2800" i="1" dirty="0">
                              <a:solidFill>
                                <a:srgbClr val="0000FF"/>
                              </a:solidFill>
                              <a:latin typeface="Cambria Math" panose="02040503050406030204" pitchFamily="18" charset="0"/>
                              <a:ea typeface="Songti SC" panose="02010600040101010101" pitchFamily="2" charset="-122"/>
                            </a:rPr>
                          </m:ctrlPr>
                        </m:accPr>
                        <m:e>
                          <m:r>
                            <a:rPr kumimoji="1" lang="en-US" altLang="zh-CN" sz="2800" i="1" dirty="0">
                              <a:solidFill>
                                <a:srgbClr val="0000FF"/>
                              </a:solidFill>
                              <a:latin typeface="Cambria Math" panose="02040503050406030204" pitchFamily="18" charset="0"/>
                              <a:ea typeface="Songti SC" panose="02010600040101010101" pitchFamily="2" charset="-122"/>
                            </a:rPr>
                            <m:t>𝐴</m:t>
                          </m:r>
                        </m:e>
                      </m:acc>
                      <m:r>
                        <a:rPr kumimoji="1" lang="en-US" altLang="zh-CN" sz="2800" i="1" dirty="0">
                          <a:solidFill>
                            <a:srgbClr val="0000FF"/>
                          </a:solidFill>
                          <a:latin typeface="Cambria Math" panose="02040503050406030204" pitchFamily="18" charset="0"/>
                          <a:ea typeface="Songti SC" panose="02010600040101010101" pitchFamily="2" charset="-122"/>
                        </a:rPr>
                        <m:t>𝐵</m:t>
                      </m:r>
                      <m:r>
                        <a:rPr kumimoji="1" lang="en-US" altLang="zh-CN" sz="2800" i="1" dirty="0">
                          <a:solidFill>
                            <a:srgbClr val="0000FF"/>
                          </a:solidFill>
                          <a:latin typeface="Cambria Math" panose="02040503050406030204" pitchFamily="18" charset="0"/>
                          <a:ea typeface="Songti SC" panose="02010600040101010101" pitchFamily="2" charset="-122"/>
                        </a:rPr>
                        <m:t>+</m:t>
                      </m:r>
                      <m:r>
                        <a:rPr kumimoji="1" lang="en-US" altLang="zh-CN" sz="2800" i="1" dirty="0">
                          <a:solidFill>
                            <a:srgbClr val="0000FF"/>
                          </a:solidFill>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𝐶</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b="0" i="1" dirty="0">
                  <a:solidFill>
                    <a:srgbClr val="0000FF"/>
                  </a:solidFill>
                  <a:latin typeface="Cambria Math" panose="02040503050406030204" pitchFamily="18" charset="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r>
                        <a:rPr kumimoji="1" lang="en-US" altLang="zh-CN" sz="2800" i="1" dirty="0">
                          <a:solidFill>
                            <a:srgbClr val="FF0000"/>
                          </a:solidFill>
                          <a:latin typeface="Cambria Math" panose="02040503050406030204" pitchFamily="18" charset="0"/>
                          <a:ea typeface="Songti SC" panose="02010600040101010101" pitchFamily="2" charset="-122"/>
                        </a:rPr>
                        <m:t>𝐵</m:t>
                      </m:r>
                      <m:r>
                        <a:rPr kumimoji="1" lang="en-US" altLang="zh-CN" sz="28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chemeClr val="tx1"/>
                          </a:solidFill>
                          <a:latin typeface="Cambria Math" panose="02040503050406030204" pitchFamily="18" charset="0"/>
                          <a:ea typeface="Songti SC" panose="02010600040101010101" pitchFamily="2" charset="-122"/>
                        </a:rPr>
                        <m:t>+</m:t>
                      </m:r>
                      <m:r>
                        <a:rPr kumimoji="1" lang="en-US" altLang="zh-CN" sz="2800" i="1" dirty="0">
                          <a:solidFill>
                            <a:schemeClr val="tx1"/>
                          </a:solidFill>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b="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𝐴</m:t>
                          </m:r>
                        </m:e>
                      </m:acc>
                      <m:r>
                        <a:rPr kumimoji="1" lang="en-US" altLang="zh-CN" sz="2800" i="1" dirty="0">
                          <a:solidFill>
                            <a:srgbClr val="FF0000"/>
                          </a:solidFill>
                          <a:latin typeface="Cambria Math" panose="02040503050406030204" pitchFamily="18" charset="0"/>
                          <a:ea typeface="Songti SC" panose="02010600040101010101" pitchFamily="2" charset="-122"/>
                        </a:rPr>
                        <m:t>𝐵</m:t>
                      </m:r>
                      <m:r>
                        <a:rPr kumimoji="1" lang="en-US" altLang="zh-CN" sz="28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FF0000"/>
                              </a:solidFill>
                              <a:latin typeface="Cambria Math" panose="02040503050406030204" pitchFamily="18" charset="0"/>
                              <a:ea typeface="Songti SC" panose="02010600040101010101" pitchFamily="2" charset="-122"/>
                            </a:rPr>
                          </m:ctrlPr>
                        </m:accPr>
                        <m:e>
                          <m:r>
                            <a:rPr kumimoji="1" lang="en-US" altLang="zh-CN" sz="2800" i="1" dirty="0">
                              <a:solidFill>
                                <a:srgbClr val="FF0000"/>
                              </a:solidFill>
                              <a:latin typeface="Cambria Math" panose="02040503050406030204" pitchFamily="18" charset="0"/>
                              <a:ea typeface="Songti SC" panose="02010600040101010101" pitchFamily="2" charset="-122"/>
                            </a:rPr>
                            <m:t>𝐶</m:t>
                          </m:r>
                        </m:e>
                      </m:acc>
                      <m:r>
                        <a:rPr kumimoji="1" lang="en-US" altLang="zh-CN" sz="2800" b="0" i="1" dirty="0" smtClean="0">
                          <a:solidFill>
                            <a:schemeClr val="tx1"/>
                          </a:solidFill>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𝐴𝐶</m:t>
                      </m:r>
                      <m:r>
                        <a:rPr kumimoji="1" lang="en-US" altLang="zh-CN" sz="2800" i="1" dirty="0">
                          <a:latin typeface="Cambria Math" panose="02040503050406030204" pitchFamily="18" charset="0"/>
                          <a:ea typeface="Songti SC" panose="02010600040101010101" pitchFamily="2" charset="-122"/>
                        </a:rPr>
                        <m:t>+</m:t>
                      </m:r>
                      <m:r>
                        <a:rPr kumimoji="1" lang="en-US" altLang="zh-CN" sz="2800" i="1" dirty="0">
                          <a:latin typeface="Cambria Math" panose="02040503050406030204" pitchFamily="18" charset="0"/>
                          <a:ea typeface="Songti SC" panose="02010600040101010101" pitchFamily="2" charset="-122"/>
                        </a:rPr>
                        <m:t>𝐴</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𝐵</m:t>
                          </m:r>
                        </m:e>
                      </m:acc>
                      <m:r>
                        <a:rPr kumimoji="1" lang="zh-CN" altLang="en-US" sz="2800" b="0" i="1" dirty="0" smtClean="0">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b="0" i="1" dirty="0" smtClean="0">
                          <a:solidFill>
                            <a:schemeClr val="tx1"/>
                          </a:solidFill>
                          <a:latin typeface="Cambria Math" panose="02040503050406030204" pitchFamily="18" charset="0"/>
                          <a:ea typeface="Songti SC" panose="02010600040101010101" pitchFamily="2" charset="-122"/>
                        </a:rPr>
                        <m:t>=</m:t>
                      </m:r>
                      <m:acc>
                        <m:accPr>
                          <m:chr m:val="̅"/>
                          <m:ctrlPr>
                            <a:rPr kumimoji="1" lang="en-US" altLang="zh-CN" sz="2800" i="1" dirty="0" smtClean="0">
                              <a:solidFill>
                                <a:schemeClr val="tx1"/>
                              </a:solidFill>
                              <a:latin typeface="Cambria Math" panose="02040503050406030204" pitchFamily="18" charset="0"/>
                              <a:ea typeface="Songti SC" panose="02010600040101010101" pitchFamily="2" charset="-122"/>
                            </a:rPr>
                          </m:ctrlPr>
                        </m:accPr>
                        <m:e>
                          <m:r>
                            <a:rPr kumimoji="1" lang="en-US" altLang="zh-CN" sz="2800" i="1" dirty="0">
                              <a:solidFill>
                                <a:schemeClr val="tx1"/>
                              </a:solidFill>
                              <a:latin typeface="Cambria Math" panose="02040503050406030204" pitchFamily="18" charset="0"/>
                              <a:ea typeface="Songti SC" panose="02010600040101010101" pitchFamily="2" charset="-122"/>
                            </a:rPr>
                            <m:t>𝐴</m:t>
                          </m:r>
                        </m:e>
                      </m:acc>
                      <m:r>
                        <a:rPr kumimoji="1" lang="en-US" altLang="zh-CN" sz="2800" i="1" dirty="0">
                          <a:solidFill>
                            <a:schemeClr val="tx1"/>
                          </a:solidFill>
                          <a:latin typeface="Cambria Math" panose="02040503050406030204" pitchFamily="18" charset="0"/>
                          <a:ea typeface="Songti SC" panose="02010600040101010101" pitchFamily="2" charset="-122"/>
                        </a:rPr>
                        <m:t>𝐵</m:t>
                      </m:r>
                      <m:r>
                        <a:rPr kumimoji="1" lang="en-US" altLang="zh-CN" sz="2800" i="1" dirty="0">
                          <a:solidFill>
                            <a:schemeClr val="tx1"/>
                          </a:solidFill>
                          <a:latin typeface="Cambria Math" panose="02040503050406030204" pitchFamily="18" charset="0"/>
                          <a:ea typeface="Songti SC" panose="02010600040101010101" pitchFamily="2" charset="-122"/>
                        </a:rPr>
                        <m:t>+</m:t>
                      </m:r>
                      <m:acc>
                        <m:accPr>
                          <m:chr m:val="̅"/>
                          <m:ctrlPr>
                            <a:rPr kumimoji="1" lang="en-US" altLang="zh-CN" sz="2800" i="1" dirty="0" smtClean="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𝐶</m:t>
                          </m:r>
                        </m:e>
                      </m:acc>
                      <m:r>
                        <a:rPr kumimoji="1" lang="en-US" altLang="zh-CN" sz="2800" i="1" dirty="0">
                          <a:solidFill>
                            <a:srgbClr val="7030A0"/>
                          </a:solidFill>
                          <a:latin typeface="Cambria Math" panose="02040503050406030204" pitchFamily="18" charset="0"/>
                          <a:ea typeface="Songti SC" panose="02010600040101010101" pitchFamily="2" charset="-122"/>
                        </a:rPr>
                        <m:t>+</m:t>
                      </m:r>
                      <m:r>
                        <a:rPr kumimoji="1" lang="en-US" altLang="zh-CN" sz="2800" i="1" dirty="0">
                          <a:solidFill>
                            <a:srgbClr val="7030A0"/>
                          </a:solidFill>
                          <a:latin typeface="Cambria Math" panose="02040503050406030204" pitchFamily="18" charset="0"/>
                          <a:ea typeface="Songti SC" panose="02010600040101010101" pitchFamily="2" charset="-122"/>
                        </a:rPr>
                        <m:t>𝐴𝐶</m:t>
                      </m:r>
                      <m:r>
                        <a:rPr kumimoji="1" lang="en-US" altLang="zh-CN" sz="2800" i="1" dirty="0">
                          <a:solidFill>
                            <a:srgbClr val="7030A0"/>
                          </a:solidFill>
                          <a:latin typeface="Cambria Math" panose="02040503050406030204" pitchFamily="18" charset="0"/>
                          <a:ea typeface="Songti SC" panose="02010600040101010101" pitchFamily="2" charset="-122"/>
                        </a:rPr>
                        <m:t>+</m:t>
                      </m:r>
                      <m:r>
                        <a:rPr kumimoji="1" lang="en-US" altLang="zh-CN" sz="2800" i="1" dirty="0">
                          <a:solidFill>
                            <a:srgbClr val="7030A0"/>
                          </a:solidFill>
                          <a:latin typeface="Cambria Math" panose="02040503050406030204" pitchFamily="18" charset="0"/>
                          <a:ea typeface="Songti SC" panose="02010600040101010101" pitchFamily="2" charset="-122"/>
                        </a:rPr>
                        <m:t>𝐴</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a:p>
                <a:pPr>
                  <a:lnSpc>
                    <a:spcPct val="150000"/>
                  </a:lnSpc>
                  <a:spcBef>
                    <a:spcPts val="2400"/>
                  </a:spcBef>
                </a:pPr>
                <a14:m>
                  <m:oMathPara xmlns:m="http://schemas.openxmlformats.org/officeDocument/2006/math">
                    <m:oMathParaPr>
                      <m:jc m:val="centerGroup"/>
                    </m:oMathParaPr>
                    <m:oMath xmlns:m="http://schemas.openxmlformats.org/officeDocument/2006/math">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latin typeface="Cambria Math" panose="02040503050406030204" pitchFamily="18" charset="0"/>
                              <a:ea typeface="Songti SC" panose="02010600040101010101" pitchFamily="2" charset="-122"/>
                            </a:rPr>
                          </m:ctrlPr>
                        </m:accPr>
                        <m:e>
                          <m:r>
                            <a:rPr kumimoji="1" lang="en-US" altLang="zh-CN" sz="2800" i="1" dirty="0">
                              <a:latin typeface="Cambria Math" panose="02040503050406030204" pitchFamily="18" charset="0"/>
                              <a:ea typeface="Songti SC" panose="02010600040101010101" pitchFamily="2" charset="-122"/>
                            </a:rPr>
                            <m:t>𝐴</m:t>
                          </m:r>
                        </m:e>
                      </m:acc>
                      <m:r>
                        <a:rPr kumimoji="1" lang="en-US" altLang="zh-CN" sz="2800" i="1" dirty="0">
                          <a:latin typeface="Cambria Math" panose="02040503050406030204" pitchFamily="18" charset="0"/>
                          <a:ea typeface="Songti SC" panose="02010600040101010101" pitchFamily="2" charset="-122"/>
                        </a:rPr>
                        <m:t>𝐵</m:t>
                      </m:r>
                      <m:r>
                        <a:rPr kumimoji="1" lang="en-US" altLang="zh-CN" sz="2800" i="1" dirty="0">
                          <a:latin typeface="Cambria Math" panose="02040503050406030204" pitchFamily="18" charset="0"/>
                          <a:ea typeface="Songti SC" panose="02010600040101010101" pitchFamily="2" charset="-122"/>
                        </a:rPr>
                        <m:t>+</m:t>
                      </m:r>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𝐵</m:t>
                          </m:r>
                        </m:e>
                      </m:acc>
                      <m:acc>
                        <m:accPr>
                          <m:chr m:val="̅"/>
                          <m:ctrlPr>
                            <a:rPr kumimoji="1" lang="en-US" altLang="zh-CN" sz="2800" i="1" dirty="0">
                              <a:solidFill>
                                <a:srgbClr val="7030A0"/>
                              </a:solidFill>
                              <a:latin typeface="Cambria Math" panose="02040503050406030204" pitchFamily="18" charset="0"/>
                              <a:ea typeface="Songti SC" panose="02010600040101010101" pitchFamily="2" charset="-122"/>
                            </a:rPr>
                          </m:ctrlPr>
                        </m:accPr>
                        <m:e>
                          <m:r>
                            <a:rPr kumimoji="1" lang="en-US" altLang="zh-CN" sz="2800" i="1" dirty="0">
                              <a:solidFill>
                                <a:srgbClr val="7030A0"/>
                              </a:solidFill>
                              <a:latin typeface="Cambria Math" panose="02040503050406030204" pitchFamily="18" charset="0"/>
                              <a:ea typeface="Songti SC" panose="02010600040101010101" pitchFamily="2" charset="-122"/>
                            </a:rPr>
                            <m:t>𝐶</m:t>
                          </m:r>
                        </m:e>
                      </m:acc>
                      <m:r>
                        <a:rPr kumimoji="1" lang="en-US" altLang="zh-CN" sz="2800" i="1" dirty="0">
                          <a:solidFill>
                            <a:srgbClr val="7030A0"/>
                          </a:solidFill>
                          <a:latin typeface="Cambria Math" panose="02040503050406030204" pitchFamily="18" charset="0"/>
                          <a:ea typeface="Songti SC" panose="02010600040101010101" pitchFamily="2" charset="-122"/>
                        </a:rPr>
                        <m:t>+</m:t>
                      </m:r>
                      <m:r>
                        <a:rPr kumimoji="1" lang="en-US" altLang="zh-CN" sz="2800" i="1" dirty="0">
                          <a:solidFill>
                            <a:srgbClr val="7030A0"/>
                          </a:solidFill>
                          <a:latin typeface="Cambria Math" panose="02040503050406030204" pitchFamily="18" charset="0"/>
                          <a:ea typeface="Songti SC" panose="02010600040101010101" pitchFamily="2" charset="-122"/>
                        </a:rPr>
                        <m:t>𝐴𝐶</m:t>
                      </m:r>
                      <m:r>
                        <a:rPr kumimoji="1" lang="zh-CN" altLang="en-US" sz="2800" b="0" i="1" dirty="0" smtClean="0">
                          <a:solidFill>
                            <a:srgbClr val="7030A0"/>
                          </a:solidFill>
                          <a:latin typeface="Cambria Math" panose="02040503050406030204" pitchFamily="18" charset="0"/>
                          <a:ea typeface="Songti SC" panose="02010600040101010101" pitchFamily="2" charset="-122"/>
                        </a:rPr>
                        <m:t>                                 </m:t>
                      </m:r>
                    </m:oMath>
                  </m:oMathPara>
                </a14:m>
                <a:endParaRPr kumimoji="1" lang="en-US" altLang="zh-CN" sz="2800" dirty="0">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0AC55609-C8EB-414A-B6F7-E990C38BE82B}"/>
                  </a:ext>
                </a:extLst>
              </p:cNvPr>
              <p:cNvSpPr txBox="1">
                <a:spLocks noRot="1" noChangeAspect="1" noMove="1" noResize="1" noEditPoints="1" noAdjustHandles="1" noChangeArrowheads="1" noChangeShapeType="1" noTextEdit="1"/>
              </p:cNvSpPr>
              <p:nvPr/>
            </p:nvSpPr>
            <p:spPr>
              <a:xfrm>
                <a:off x="844378" y="2233463"/>
                <a:ext cx="10503243" cy="4624536"/>
              </a:xfrm>
              <a:prstGeom prst="rect">
                <a:avLst/>
              </a:prstGeom>
              <a:blipFill>
                <a:blip r:embed="rId3"/>
                <a:stretch>
                  <a:fillRect l="-1086" t="-27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59FEA16-9BA3-022A-541F-7CE0CB784C9A}"/>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/90</a:t>
            </a:r>
            <a:endParaRPr kumimoji="1" lang="zh-CN" altLang="en-US" dirty="0"/>
          </a:p>
        </p:txBody>
      </p:sp>
    </p:spTree>
    <p:extLst>
      <p:ext uri="{BB962C8B-B14F-4D97-AF65-F5344CB8AC3E}">
        <p14:creationId xmlns:p14="http://schemas.microsoft.com/office/powerpoint/2010/main" val="2238837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latin typeface="KaiTi" panose="02010609060101010101" pitchFamily="49" charset="-122"/>
                <a:ea typeface="KaiTi" panose="02010609060101010101" pitchFamily="49" charset="-122"/>
              </a:rPr>
              <a:t>逻辑函数的图形化简法</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58318708-ECE6-D485-73A6-81B4E1638877}"/>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/90</a:t>
            </a:r>
            <a:endParaRPr kumimoji="1" lang="zh-CN" altLang="en-US" dirty="0"/>
          </a:p>
        </p:txBody>
      </p:sp>
    </p:spTree>
    <p:extLst>
      <p:ext uri="{BB962C8B-B14F-4D97-AF65-F5344CB8AC3E}">
        <p14:creationId xmlns:p14="http://schemas.microsoft.com/office/powerpoint/2010/main" val="456142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2.3</a:t>
            </a:r>
            <a:r>
              <a:rPr kumimoji="1" lang="zh-CN" altLang="en-US" dirty="0"/>
              <a:t> 逻辑函数的图形化简法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08918"/>
            <a:ext cx="12192000" cy="152618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用卡诺图化简逻辑函数，求函数的最简与或表达式的方法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有比较明确的步骤可以遵循，结果是否最简，判断起来也比较容易</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但是，当变量超过</a:t>
            </a:r>
            <a:r>
              <a:rPr kumimoji="1" lang="en-US" altLang="zh-CN" sz="2400" dirty="0">
                <a:latin typeface="KaiTi" panose="02010609060101010101" pitchFamily="49" charset="-122"/>
                <a:ea typeface="KaiTi" panose="02010609060101010101" pitchFamily="49" charset="-122"/>
              </a:rPr>
              <a:t>6</a:t>
            </a:r>
            <a:r>
              <a:rPr kumimoji="1" lang="zh-CN" altLang="en-US" sz="2400" dirty="0">
                <a:latin typeface="KaiTi" panose="02010609060101010101" pitchFamily="49" charset="-122"/>
                <a:ea typeface="KaiTi" panose="02010609060101010101" pitchFamily="49" charset="-122"/>
              </a:rPr>
              <a:t>个以上时，就没有什么实用价值了</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1DCDD22C-B2E8-F74B-AD9B-1399F20913E7}"/>
              </a:ext>
            </a:extLst>
          </p:cNvPr>
          <p:cNvSpPr txBox="1"/>
          <p:nvPr/>
        </p:nvSpPr>
        <p:spPr>
          <a:xfrm>
            <a:off x="0" y="2990427"/>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逻辑变量的卡诺图</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变量卡诺图实际上是一种最小项方块图</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A7F3BE36-591D-1642-A6AD-AB2C11E48BF5}"/>
                  </a:ext>
                </a:extLst>
              </p:cNvPr>
              <p:cNvGraphicFramePr>
                <a:graphicFrameLocks noGrp="1"/>
              </p:cNvGraphicFramePr>
              <p:nvPr>
                <p:extLst>
                  <p:ext uri="{D42A27DB-BD31-4B8C-83A1-F6EECF244321}">
                    <p14:modId xmlns:p14="http://schemas.microsoft.com/office/powerpoint/2010/main" val="1857576604"/>
                  </p:ext>
                </p:extLst>
              </p:nvPr>
            </p:nvGraphicFramePr>
            <p:xfrm>
              <a:off x="973074" y="5149726"/>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𝐵</m:t>
                                    </m:r>
                                  </m:e>
                                </m:acc>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𝐴</m:t>
                                    </m:r>
                                  </m:e>
                                </m:acc>
                                <m:r>
                                  <a:rPr lang="en-US" altLang="zh-CN" sz="2400" b="0" i="1" smtClean="0">
                                    <a:solidFill>
                                      <a:schemeClr val="tx1"/>
                                    </a:solidFill>
                                    <a:latin typeface="Cambria Math" panose="02040503050406030204" pitchFamily="18" charset="0"/>
                                  </a:rPr>
                                  <m:t>𝐵</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𝐴</m:t>
                                </m:r>
                                <m:acc>
                                  <m:accPr>
                                    <m:chr m:val="̅"/>
                                    <m:ctrlPr>
                                      <a:rPr lang="en-US" altLang="zh-CN" sz="2400" b="0" i="1" smtClean="0">
                                        <a:solidFill>
                                          <a:schemeClr val="tx1"/>
                                        </a:solidFill>
                                        <a:latin typeface="Cambria Math" panose="02040503050406030204" pitchFamily="18" charset="0"/>
                                      </a:rPr>
                                    </m:ctrlPr>
                                  </m:accPr>
                                  <m:e>
                                    <m:r>
                                      <a:rPr lang="en-US" altLang="zh-CN" sz="2400" b="0" i="1" smtClean="0">
                                        <a:solidFill>
                                          <a:schemeClr val="tx1"/>
                                        </a:solidFill>
                                        <a:latin typeface="Cambria Math" panose="02040503050406030204" pitchFamily="18" charset="0"/>
                                      </a:rPr>
                                      <m:t>𝐵</m:t>
                                    </m:r>
                                  </m:e>
                                </m:acc>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𝐴𝐵</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7" name="表格 6">
                <a:extLst>
                  <a:ext uri="{FF2B5EF4-FFF2-40B4-BE49-F238E27FC236}">
                    <a16:creationId xmlns:a16="http://schemas.microsoft.com/office/drawing/2014/main" id="{A7F3BE36-591D-1642-A6AD-AB2C11E48BF5}"/>
                  </a:ext>
                </a:extLst>
              </p:cNvPr>
              <p:cNvGraphicFramePr>
                <a:graphicFrameLocks noGrp="1"/>
              </p:cNvGraphicFramePr>
              <p:nvPr>
                <p:extLst>
                  <p:ext uri="{D42A27DB-BD31-4B8C-83A1-F6EECF244321}">
                    <p14:modId xmlns:p14="http://schemas.microsoft.com/office/powerpoint/2010/main" val="1857576604"/>
                  </p:ext>
                </p:extLst>
              </p:nvPr>
            </p:nvGraphicFramePr>
            <p:xfrm>
              <a:off x="973074" y="5149726"/>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83" t="-2128" r="-100000" b="-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83" t="-2128" b="-100000"/>
                          </a:stretch>
                        </a:blipFill>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83" t="-102128" r="-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83" t="-102128"/>
                          </a:stretch>
                        </a:blipFill>
                      </a:tcPr>
                    </a:tc>
                    <a:extLst>
                      <a:ext uri="{0D108BD9-81ED-4DB2-BD59-A6C34878D82A}">
                        <a16:rowId xmlns:a16="http://schemas.microsoft.com/office/drawing/2014/main" val="3115402509"/>
                      </a:ext>
                    </a:extLst>
                  </a:tr>
                </a:tbl>
              </a:graphicData>
            </a:graphic>
          </p:graphicFrame>
        </mc:Fallback>
      </mc:AlternateContent>
      <p:cxnSp>
        <p:nvCxnSpPr>
          <p:cNvPr id="10" name="直线连接符 9">
            <a:extLst>
              <a:ext uri="{FF2B5EF4-FFF2-40B4-BE49-F238E27FC236}">
                <a16:creationId xmlns:a16="http://schemas.microsoft.com/office/drawing/2014/main" id="{E1A881BD-C22B-E64E-9242-38E02A9E6DB2}"/>
              </a:ext>
            </a:extLst>
          </p:cNvPr>
          <p:cNvCxnSpPr/>
          <p:nvPr/>
        </p:nvCxnSpPr>
        <p:spPr>
          <a:xfrm flipH="1" flipV="1">
            <a:off x="487680" y="4608576"/>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A67C8BE-7755-BB42-B1A3-DBCCBB12EEAE}"/>
                  </a:ext>
                </a:extLst>
              </p:cNvPr>
              <p:cNvSpPr txBox="1"/>
              <p:nvPr/>
            </p:nvSpPr>
            <p:spPr>
              <a:xfrm>
                <a:off x="345910" y="4780394"/>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A67C8BE-7755-BB42-B1A3-DBCCBB12EEAE}"/>
                  </a:ext>
                </a:extLst>
              </p:cNvPr>
              <p:cNvSpPr txBox="1">
                <a:spLocks noRot="1" noChangeAspect="1" noMove="1" noResize="1" noEditPoints="1" noAdjustHandles="1" noChangeArrowheads="1" noChangeShapeType="1" noTextEdit="1"/>
              </p:cNvSpPr>
              <p:nvPr/>
            </p:nvSpPr>
            <p:spPr>
              <a:xfrm>
                <a:off x="345910" y="4780394"/>
                <a:ext cx="283539" cy="369332"/>
              </a:xfrm>
              <a:prstGeom prst="rect">
                <a:avLst/>
              </a:prstGeom>
              <a:blipFill>
                <a:blip r:embed="rId3"/>
                <a:stretch>
                  <a:fillRect l="-16667"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383D38E-9CA6-E444-94C5-854DA6AB4BFA}"/>
                  </a:ext>
                </a:extLst>
              </p:cNvPr>
              <p:cNvSpPr txBox="1"/>
              <p:nvPr/>
            </p:nvSpPr>
            <p:spPr>
              <a:xfrm>
                <a:off x="771219" y="4524927"/>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5383D38E-9CA6-E444-94C5-854DA6AB4BFA}"/>
                  </a:ext>
                </a:extLst>
              </p:cNvPr>
              <p:cNvSpPr txBox="1">
                <a:spLocks noRot="1" noChangeAspect="1" noMove="1" noResize="1" noEditPoints="1" noAdjustHandles="1" noChangeArrowheads="1" noChangeShapeType="1" noTextEdit="1"/>
              </p:cNvSpPr>
              <p:nvPr/>
            </p:nvSpPr>
            <p:spPr>
              <a:xfrm>
                <a:off x="771219" y="4524927"/>
                <a:ext cx="295209" cy="369332"/>
              </a:xfrm>
              <a:prstGeom prst="rect">
                <a:avLst/>
              </a:prstGeom>
              <a:blipFill>
                <a:blip r:embed="rId4"/>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EEB9B55-D52C-414C-8D28-741932BE79CF}"/>
                  </a:ext>
                </a:extLst>
              </p:cNvPr>
              <p:cNvSpPr txBox="1"/>
              <p:nvPr/>
            </p:nvSpPr>
            <p:spPr>
              <a:xfrm>
                <a:off x="1163259" y="4780394"/>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𝐵</m:t>
                          </m:r>
                        </m:e>
                      </m:acc>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9EEB9B55-D52C-414C-8D28-741932BE79CF}"/>
                  </a:ext>
                </a:extLst>
              </p:cNvPr>
              <p:cNvSpPr txBox="1">
                <a:spLocks noRot="1" noChangeAspect="1" noMove="1" noResize="1" noEditPoints="1" noAdjustHandles="1" noChangeArrowheads="1" noChangeShapeType="1" noTextEdit="1"/>
              </p:cNvSpPr>
              <p:nvPr/>
            </p:nvSpPr>
            <p:spPr>
              <a:xfrm>
                <a:off x="1163259" y="4780394"/>
                <a:ext cx="295209" cy="369332"/>
              </a:xfrm>
              <a:prstGeom prst="rect">
                <a:avLst/>
              </a:prstGeom>
              <a:blipFill>
                <a:blip r:embed="rId5"/>
                <a:stretch>
                  <a:fillRect l="-20833" r="-1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496031C-B251-9E41-90F8-EDC9BFF7E761}"/>
                  </a:ext>
                </a:extLst>
              </p:cNvPr>
              <p:cNvSpPr txBox="1"/>
              <p:nvPr/>
            </p:nvSpPr>
            <p:spPr>
              <a:xfrm>
                <a:off x="1746579" y="4762671"/>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8496031C-B251-9E41-90F8-EDC9BFF7E761}"/>
                  </a:ext>
                </a:extLst>
              </p:cNvPr>
              <p:cNvSpPr txBox="1">
                <a:spLocks noRot="1" noChangeAspect="1" noMove="1" noResize="1" noEditPoints="1" noAdjustHandles="1" noChangeArrowheads="1" noChangeShapeType="1" noTextEdit="1"/>
              </p:cNvSpPr>
              <p:nvPr/>
            </p:nvSpPr>
            <p:spPr>
              <a:xfrm>
                <a:off x="1746579" y="4762671"/>
                <a:ext cx="295209" cy="369332"/>
              </a:xfrm>
              <a:prstGeom prst="rect">
                <a:avLst/>
              </a:prstGeom>
              <a:blipFill>
                <a:blip r:embed="rId6"/>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09EFEA1-C290-B34D-8F7D-419ABB75E67D}"/>
                  </a:ext>
                </a:extLst>
              </p:cNvPr>
              <p:cNvSpPr txBox="1"/>
              <p:nvPr/>
            </p:nvSpPr>
            <p:spPr>
              <a:xfrm>
                <a:off x="629449" y="5911463"/>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09EFEA1-C290-B34D-8F7D-419ABB75E67D}"/>
                  </a:ext>
                </a:extLst>
              </p:cNvPr>
              <p:cNvSpPr txBox="1">
                <a:spLocks noRot="1" noChangeAspect="1" noMove="1" noResize="1" noEditPoints="1" noAdjustHandles="1" noChangeArrowheads="1" noChangeShapeType="1" noTextEdit="1"/>
              </p:cNvSpPr>
              <p:nvPr/>
            </p:nvSpPr>
            <p:spPr>
              <a:xfrm>
                <a:off x="629449" y="5911463"/>
                <a:ext cx="283539" cy="369332"/>
              </a:xfrm>
              <a:prstGeom prst="rect">
                <a:avLst/>
              </a:prstGeom>
              <a:blipFill>
                <a:blip r:embed="rId7"/>
                <a:stretch>
                  <a:fillRect l="-21739" r="-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01FA943-75D3-094D-B4B1-FB6A721FF395}"/>
                  </a:ext>
                </a:extLst>
              </p:cNvPr>
              <p:cNvSpPr txBox="1"/>
              <p:nvPr/>
            </p:nvSpPr>
            <p:spPr>
              <a:xfrm>
                <a:off x="596265" y="5286664"/>
                <a:ext cx="283539"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𝐴</m:t>
                          </m:r>
                        </m:e>
                      </m:acc>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F01FA943-75D3-094D-B4B1-FB6A721FF395}"/>
                  </a:ext>
                </a:extLst>
              </p:cNvPr>
              <p:cNvSpPr txBox="1">
                <a:spLocks noRot="1" noChangeAspect="1" noMove="1" noResize="1" noEditPoints="1" noAdjustHandles="1" noChangeArrowheads="1" noChangeShapeType="1" noTextEdit="1"/>
              </p:cNvSpPr>
              <p:nvPr/>
            </p:nvSpPr>
            <p:spPr>
              <a:xfrm>
                <a:off x="596265" y="5286664"/>
                <a:ext cx="283539" cy="370101"/>
              </a:xfrm>
              <a:prstGeom prst="rect">
                <a:avLst/>
              </a:prstGeom>
              <a:blipFill>
                <a:blip r:embed="rId8"/>
                <a:stretch>
                  <a:fillRect l="-17391" r="-17391"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79CE307D-BC5B-9249-8A95-F35D54ACA16D}"/>
                  </a:ext>
                </a:extLst>
              </p:cNvPr>
              <p:cNvGraphicFramePr>
                <a:graphicFrameLocks noGrp="1"/>
              </p:cNvGraphicFramePr>
              <p:nvPr>
                <p:extLst>
                  <p:ext uri="{D42A27DB-BD31-4B8C-83A1-F6EECF244321}">
                    <p14:modId xmlns:p14="http://schemas.microsoft.com/office/powerpoint/2010/main" val="243536539"/>
                  </p:ext>
                </p:extLst>
              </p:nvPr>
            </p:nvGraphicFramePr>
            <p:xfrm>
              <a:off x="3817195" y="5146174"/>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0</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1</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2</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𝑚</m:t>
                                    </m:r>
                                  </m:e>
                                  <m:sub>
                                    <m:r>
                                      <a:rPr lang="en-US" altLang="zh-CN" sz="2400" b="0" i="1" smtClean="0">
                                        <a:solidFill>
                                          <a:schemeClr val="tx1"/>
                                        </a:solidFill>
                                        <a:latin typeface="Cambria Math" panose="02040503050406030204" pitchFamily="18" charset="0"/>
                                      </a:rPr>
                                      <m:t>3</m:t>
                                    </m:r>
                                  </m:sub>
                                </m:sSub>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7" name="表格 16">
                <a:extLst>
                  <a:ext uri="{FF2B5EF4-FFF2-40B4-BE49-F238E27FC236}">
                    <a16:creationId xmlns:a16="http://schemas.microsoft.com/office/drawing/2014/main" id="{79CE307D-BC5B-9249-8A95-F35D54ACA16D}"/>
                  </a:ext>
                </a:extLst>
              </p:cNvPr>
              <p:cNvGraphicFramePr>
                <a:graphicFrameLocks noGrp="1"/>
              </p:cNvGraphicFramePr>
              <p:nvPr>
                <p:extLst>
                  <p:ext uri="{D42A27DB-BD31-4B8C-83A1-F6EECF244321}">
                    <p14:modId xmlns:p14="http://schemas.microsoft.com/office/powerpoint/2010/main" val="243536539"/>
                  </p:ext>
                </p:extLst>
              </p:nvPr>
            </p:nvGraphicFramePr>
            <p:xfrm>
              <a:off x="3817195" y="5146174"/>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t="-2128" r="-100000" b="-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l="-100000" t="-2128" b="-100000"/>
                          </a:stretch>
                        </a:blipFill>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t="-102128" r="-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9"/>
                          <a:stretch>
                            <a:fillRect l="-100000" t="-102128"/>
                          </a:stretch>
                        </a:blipFill>
                      </a:tcPr>
                    </a:tc>
                    <a:extLst>
                      <a:ext uri="{0D108BD9-81ED-4DB2-BD59-A6C34878D82A}">
                        <a16:rowId xmlns:a16="http://schemas.microsoft.com/office/drawing/2014/main" val="3115402509"/>
                      </a:ext>
                    </a:extLst>
                  </a:tr>
                </a:tbl>
              </a:graphicData>
            </a:graphic>
          </p:graphicFrame>
        </mc:Fallback>
      </mc:AlternateContent>
      <p:cxnSp>
        <p:nvCxnSpPr>
          <p:cNvPr id="18" name="直线连接符 17">
            <a:extLst>
              <a:ext uri="{FF2B5EF4-FFF2-40B4-BE49-F238E27FC236}">
                <a16:creationId xmlns:a16="http://schemas.microsoft.com/office/drawing/2014/main" id="{5B4B1756-281F-FB40-92A1-C1A531E5CB79}"/>
              </a:ext>
            </a:extLst>
          </p:cNvPr>
          <p:cNvCxnSpPr/>
          <p:nvPr/>
        </p:nvCxnSpPr>
        <p:spPr>
          <a:xfrm flipH="1" flipV="1">
            <a:off x="3331801" y="4605024"/>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883673-7D98-854A-9E70-A675B914107F}"/>
                  </a:ext>
                </a:extLst>
              </p:cNvPr>
              <p:cNvSpPr txBox="1"/>
              <p:nvPr/>
            </p:nvSpPr>
            <p:spPr>
              <a:xfrm>
                <a:off x="3190031" y="4776842"/>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73883673-7D98-854A-9E70-A675B914107F}"/>
                  </a:ext>
                </a:extLst>
              </p:cNvPr>
              <p:cNvSpPr txBox="1">
                <a:spLocks noRot="1" noChangeAspect="1" noMove="1" noResize="1" noEditPoints="1" noAdjustHandles="1" noChangeArrowheads="1" noChangeShapeType="1" noTextEdit="1"/>
              </p:cNvSpPr>
              <p:nvPr/>
            </p:nvSpPr>
            <p:spPr>
              <a:xfrm>
                <a:off x="3190031" y="4776842"/>
                <a:ext cx="283539" cy="369332"/>
              </a:xfrm>
              <a:prstGeom prst="rect">
                <a:avLst/>
              </a:prstGeom>
              <a:blipFill>
                <a:blip r:embed="rId10"/>
                <a:stretch>
                  <a:fillRect l="-16667" r="-125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F75B594-FD48-164F-AE96-10F223A83768}"/>
                  </a:ext>
                </a:extLst>
              </p:cNvPr>
              <p:cNvSpPr txBox="1"/>
              <p:nvPr/>
            </p:nvSpPr>
            <p:spPr>
              <a:xfrm>
                <a:off x="3615340" y="4521375"/>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6F75B594-FD48-164F-AE96-10F223A83768}"/>
                  </a:ext>
                </a:extLst>
              </p:cNvPr>
              <p:cNvSpPr txBox="1">
                <a:spLocks noRot="1" noChangeAspect="1" noMove="1" noResize="1" noEditPoints="1" noAdjustHandles="1" noChangeArrowheads="1" noChangeShapeType="1" noTextEdit="1"/>
              </p:cNvSpPr>
              <p:nvPr/>
            </p:nvSpPr>
            <p:spPr>
              <a:xfrm>
                <a:off x="3615340" y="4521375"/>
                <a:ext cx="295209" cy="369332"/>
              </a:xfrm>
              <a:prstGeom prst="rect">
                <a:avLst/>
              </a:prstGeom>
              <a:blipFill>
                <a:blip r:embed="rId6"/>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F539B74-F237-B649-9BE3-96CCF9780205}"/>
                  </a:ext>
                </a:extLst>
              </p:cNvPr>
              <p:cNvSpPr txBox="1"/>
              <p:nvPr/>
            </p:nvSpPr>
            <p:spPr>
              <a:xfrm>
                <a:off x="4007380" y="4776842"/>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8F539B74-F237-B649-9BE3-96CCF9780205}"/>
                  </a:ext>
                </a:extLst>
              </p:cNvPr>
              <p:cNvSpPr txBox="1">
                <a:spLocks noRot="1" noChangeAspect="1" noMove="1" noResize="1" noEditPoints="1" noAdjustHandles="1" noChangeArrowheads="1" noChangeShapeType="1" noTextEdit="1"/>
              </p:cNvSpPr>
              <p:nvPr/>
            </p:nvSpPr>
            <p:spPr>
              <a:xfrm>
                <a:off x="4007380" y="4776842"/>
                <a:ext cx="254878" cy="369332"/>
              </a:xfrm>
              <a:prstGeom prst="rect">
                <a:avLst/>
              </a:prstGeom>
              <a:blipFill>
                <a:blip r:embed="rId11"/>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294FE15-9D29-5240-BD6C-B3F5ACD8CC32}"/>
                  </a:ext>
                </a:extLst>
              </p:cNvPr>
              <p:cNvSpPr txBox="1"/>
              <p:nvPr/>
            </p:nvSpPr>
            <p:spPr>
              <a:xfrm>
                <a:off x="4590700" y="4759119"/>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D294FE15-9D29-5240-BD6C-B3F5ACD8CC32}"/>
                  </a:ext>
                </a:extLst>
              </p:cNvPr>
              <p:cNvSpPr txBox="1">
                <a:spLocks noRot="1" noChangeAspect="1" noMove="1" noResize="1" noEditPoints="1" noAdjustHandles="1" noChangeArrowheads="1" noChangeShapeType="1" noTextEdit="1"/>
              </p:cNvSpPr>
              <p:nvPr/>
            </p:nvSpPr>
            <p:spPr>
              <a:xfrm>
                <a:off x="4590700" y="4759119"/>
                <a:ext cx="254878" cy="369332"/>
              </a:xfrm>
              <a:prstGeom prst="rect">
                <a:avLst/>
              </a:prstGeom>
              <a:blipFill>
                <a:blip r:embed="rId12"/>
                <a:stretch>
                  <a:fillRect l="-18182" r="-1818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C1DCF4B-2FD5-D34C-8022-B432151465DE}"/>
                  </a:ext>
                </a:extLst>
              </p:cNvPr>
              <p:cNvSpPr txBox="1"/>
              <p:nvPr/>
            </p:nvSpPr>
            <p:spPr>
              <a:xfrm>
                <a:off x="3473570" y="5907911"/>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3C1DCF4B-2FD5-D34C-8022-B432151465DE}"/>
                  </a:ext>
                </a:extLst>
              </p:cNvPr>
              <p:cNvSpPr txBox="1">
                <a:spLocks noRot="1" noChangeAspect="1" noMove="1" noResize="1" noEditPoints="1" noAdjustHandles="1" noChangeArrowheads="1" noChangeShapeType="1" noTextEdit="1"/>
              </p:cNvSpPr>
              <p:nvPr/>
            </p:nvSpPr>
            <p:spPr>
              <a:xfrm>
                <a:off x="3473570" y="5907911"/>
                <a:ext cx="254878" cy="369332"/>
              </a:xfrm>
              <a:prstGeom prst="rect">
                <a:avLst/>
              </a:prstGeom>
              <a:blipFill>
                <a:blip r:embed="rId13"/>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8F86A99-7EAF-6A43-9CEC-AAADCEA1A74C}"/>
                  </a:ext>
                </a:extLst>
              </p:cNvPr>
              <p:cNvSpPr txBox="1"/>
              <p:nvPr/>
            </p:nvSpPr>
            <p:spPr>
              <a:xfrm>
                <a:off x="3440386" y="5283112"/>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48F86A99-7EAF-6A43-9CEC-AAADCEA1A74C}"/>
                  </a:ext>
                </a:extLst>
              </p:cNvPr>
              <p:cNvSpPr txBox="1">
                <a:spLocks noRot="1" noChangeAspect="1" noMove="1" noResize="1" noEditPoints="1" noAdjustHandles="1" noChangeArrowheads="1" noChangeShapeType="1" noTextEdit="1"/>
              </p:cNvSpPr>
              <p:nvPr/>
            </p:nvSpPr>
            <p:spPr>
              <a:xfrm>
                <a:off x="3440386" y="5283112"/>
                <a:ext cx="254877" cy="369332"/>
              </a:xfrm>
              <a:prstGeom prst="rect">
                <a:avLst/>
              </a:prstGeom>
              <a:blipFill>
                <a:blip r:embed="rId14"/>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9CF023A-4F22-8243-97FB-391CA577495B}"/>
                  </a:ext>
                </a:extLst>
              </p:cNvPr>
              <p:cNvGraphicFramePr>
                <a:graphicFrameLocks noGrp="1"/>
              </p:cNvGraphicFramePr>
              <p:nvPr>
                <p:extLst>
                  <p:ext uri="{D42A27DB-BD31-4B8C-83A1-F6EECF244321}">
                    <p14:modId xmlns:p14="http://schemas.microsoft.com/office/powerpoint/2010/main" val="575751896"/>
                  </p:ext>
                </p:extLst>
              </p:nvPr>
            </p:nvGraphicFramePr>
            <p:xfrm>
              <a:off x="6725309" y="5150150"/>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0</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1</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2</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3</m:t>
                                </m:r>
                              </m:oMath>
                            </m:oMathPara>
                          </a14:m>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25" name="表格 24">
                <a:extLst>
                  <a:ext uri="{FF2B5EF4-FFF2-40B4-BE49-F238E27FC236}">
                    <a16:creationId xmlns:a16="http://schemas.microsoft.com/office/drawing/2014/main" id="{39CF023A-4F22-8243-97FB-391CA577495B}"/>
                  </a:ext>
                </a:extLst>
              </p:cNvPr>
              <p:cNvGraphicFramePr>
                <a:graphicFrameLocks noGrp="1"/>
              </p:cNvGraphicFramePr>
              <p:nvPr>
                <p:extLst>
                  <p:ext uri="{D42A27DB-BD31-4B8C-83A1-F6EECF244321}">
                    <p14:modId xmlns:p14="http://schemas.microsoft.com/office/powerpoint/2010/main" val="575751896"/>
                  </p:ext>
                </p:extLst>
              </p:nvPr>
            </p:nvGraphicFramePr>
            <p:xfrm>
              <a:off x="6725309" y="5150150"/>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2083" r="-100000" b="-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102083" b="-100000"/>
                          </a:stretch>
                        </a:blipFill>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2083" t="-100000" r="-100000"/>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5"/>
                          <a:stretch>
                            <a:fillRect l="-102083" t="-100000"/>
                          </a:stretch>
                        </a:blipFill>
                      </a:tcPr>
                    </a:tc>
                    <a:extLst>
                      <a:ext uri="{0D108BD9-81ED-4DB2-BD59-A6C34878D82A}">
                        <a16:rowId xmlns:a16="http://schemas.microsoft.com/office/drawing/2014/main" val="3115402509"/>
                      </a:ext>
                    </a:extLst>
                  </a:tr>
                </a:tbl>
              </a:graphicData>
            </a:graphic>
          </p:graphicFrame>
        </mc:Fallback>
      </mc:AlternateContent>
      <p:cxnSp>
        <p:nvCxnSpPr>
          <p:cNvPr id="26" name="直线连接符 25">
            <a:extLst>
              <a:ext uri="{FF2B5EF4-FFF2-40B4-BE49-F238E27FC236}">
                <a16:creationId xmlns:a16="http://schemas.microsoft.com/office/drawing/2014/main" id="{96E6B790-2B1B-0B4E-9FA6-7D727ECD4329}"/>
              </a:ext>
            </a:extLst>
          </p:cNvPr>
          <p:cNvCxnSpPr/>
          <p:nvPr/>
        </p:nvCxnSpPr>
        <p:spPr>
          <a:xfrm flipH="1" flipV="1">
            <a:off x="6239915" y="4609000"/>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C2DEDB8-CFF6-FA43-B741-AD68F3ACD279}"/>
                  </a:ext>
                </a:extLst>
              </p:cNvPr>
              <p:cNvSpPr txBox="1"/>
              <p:nvPr/>
            </p:nvSpPr>
            <p:spPr>
              <a:xfrm>
                <a:off x="6098145" y="4780818"/>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AC2DEDB8-CFF6-FA43-B741-AD68F3ACD279}"/>
                  </a:ext>
                </a:extLst>
              </p:cNvPr>
              <p:cNvSpPr txBox="1">
                <a:spLocks noRot="1" noChangeAspect="1" noMove="1" noResize="1" noEditPoints="1" noAdjustHandles="1" noChangeArrowheads="1" noChangeShapeType="1" noTextEdit="1"/>
              </p:cNvSpPr>
              <p:nvPr/>
            </p:nvSpPr>
            <p:spPr>
              <a:xfrm>
                <a:off x="6098145" y="4780818"/>
                <a:ext cx="283539" cy="369332"/>
              </a:xfrm>
              <a:prstGeom prst="rect">
                <a:avLst/>
              </a:prstGeom>
              <a:blipFill>
                <a:blip r:embed="rId16"/>
                <a:stretch>
                  <a:fillRect l="-22727" r="-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7681C80-C43D-9946-A576-E1A985298109}"/>
                  </a:ext>
                </a:extLst>
              </p:cNvPr>
              <p:cNvSpPr txBox="1"/>
              <p:nvPr/>
            </p:nvSpPr>
            <p:spPr>
              <a:xfrm>
                <a:off x="6523454" y="4525351"/>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A7681C80-C43D-9946-A576-E1A985298109}"/>
                  </a:ext>
                </a:extLst>
              </p:cNvPr>
              <p:cNvSpPr txBox="1">
                <a:spLocks noRot="1" noChangeAspect="1" noMove="1" noResize="1" noEditPoints="1" noAdjustHandles="1" noChangeArrowheads="1" noChangeShapeType="1" noTextEdit="1"/>
              </p:cNvSpPr>
              <p:nvPr/>
            </p:nvSpPr>
            <p:spPr>
              <a:xfrm>
                <a:off x="6523454" y="4525351"/>
                <a:ext cx="295209" cy="369332"/>
              </a:xfrm>
              <a:prstGeom prst="rect">
                <a:avLst/>
              </a:prstGeom>
              <a:blipFill>
                <a:blip r:embed="rId17"/>
                <a:stretch>
                  <a:fillRect l="-20833" r="-125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69B0E48-4D74-184C-B1CF-9B6625C2CA12}"/>
                  </a:ext>
                </a:extLst>
              </p:cNvPr>
              <p:cNvSpPr txBox="1"/>
              <p:nvPr/>
            </p:nvSpPr>
            <p:spPr>
              <a:xfrm>
                <a:off x="6915494" y="4780818"/>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9" name="文本框 28">
                <a:extLst>
                  <a:ext uri="{FF2B5EF4-FFF2-40B4-BE49-F238E27FC236}">
                    <a16:creationId xmlns:a16="http://schemas.microsoft.com/office/drawing/2014/main" id="{B69B0E48-4D74-184C-B1CF-9B6625C2CA12}"/>
                  </a:ext>
                </a:extLst>
              </p:cNvPr>
              <p:cNvSpPr txBox="1">
                <a:spLocks noRot="1" noChangeAspect="1" noMove="1" noResize="1" noEditPoints="1" noAdjustHandles="1" noChangeArrowheads="1" noChangeShapeType="1" noTextEdit="1"/>
              </p:cNvSpPr>
              <p:nvPr/>
            </p:nvSpPr>
            <p:spPr>
              <a:xfrm>
                <a:off x="6915494" y="4780818"/>
                <a:ext cx="254878" cy="369332"/>
              </a:xfrm>
              <a:prstGeom prst="rect">
                <a:avLst/>
              </a:prstGeom>
              <a:blipFill>
                <a:blip r:embed="rId18"/>
                <a:stretch>
                  <a:fillRect l="-23810" r="-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AC82FD9-B070-CF4A-85D8-195DA90F714F}"/>
                  </a:ext>
                </a:extLst>
              </p:cNvPr>
              <p:cNvSpPr txBox="1"/>
              <p:nvPr/>
            </p:nvSpPr>
            <p:spPr>
              <a:xfrm>
                <a:off x="7498814" y="4763095"/>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0" name="文本框 29">
                <a:extLst>
                  <a:ext uri="{FF2B5EF4-FFF2-40B4-BE49-F238E27FC236}">
                    <a16:creationId xmlns:a16="http://schemas.microsoft.com/office/drawing/2014/main" id="{6AC82FD9-B070-CF4A-85D8-195DA90F714F}"/>
                  </a:ext>
                </a:extLst>
              </p:cNvPr>
              <p:cNvSpPr txBox="1">
                <a:spLocks noRot="1" noChangeAspect="1" noMove="1" noResize="1" noEditPoints="1" noAdjustHandles="1" noChangeArrowheads="1" noChangeShapeType="1" noTextEdit="1"/>
              </p:cNvSpPr>
              <p:nvPr/>
            </p:nvSpPr>
            <p:spPr>
              <a:xfrm>
                <a:off x="7498814" y="4763095"/>
                <a:ext cx="254878" cy="369332"/>
              </a:xfrm>
              <a:prstGeom prst="rect">
                <a:avLst/>
              </a:prstGeom>
              <a:blipFill>
                <a:blip r:embed="rId13"/>
                <a:stretch>
                  <a:fillRect l="-18182" r="-1818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C1159F4-9BD9-B144-A055-F79EA8540DC3}"/>
                  </a:ext>
                </a:extLst>
              </p:cNvPr>
              <p:cNvSpPr txBox="1"/>
              <p:nvPr/>
            </p:nvSpPr>
            <p:spPr>
              <a:xfrm>
                <a:off x="6381684" y="5911887"/>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1" name="文本框 30">
                <a:extLst>
                  <a:ext uri="{FF2B5EF4-FFF2-40B4-BE49-F238E27FC236}">
                    <a16:creationId xmlns:a16="http://schemas.microsoft.com/office/drawing/2014/main" id="{9C1159F4-9BD9-B144-A055-F79EA8540DC3}"/>
                  </a:ext>
                </a:extLst>
              </p:cNvPr>
              <p:cNvSpPr txBox="1">
                <a:spLocks noRot="1" noChangeAspect="1" noMove="1" noResize="1" noEditPoints="1" noAdjustHandles="1" noChangeArrowheads="1" noChangeShapeType="1" noTextEdit="1"/>
              </p:cNvSpPr>
              <p:nvPr/>
            </p:nvSpPr>
            <p:spPr>
              <a:xfrm>
                <a:off x="6381684" y="5911887"/>
                <a:ext cx="254878" cy="369332"/>
              </a:xfrm>
              <a:prstGeom prst="rect">
                <a:avLst/>
              </a:prstGeom>
              <a:blipFill>
                <a:blip r:embed="rId19"/>
                <a:stretch>
                  <a:fillRect l="-18182" r="-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0AC123F-1300-FD4A-9B3B-BBC31034BA6C}"/>
                  </a:ext>
                </a:extLst>
              </p:cNvPr>
              <p:cNvSpPr txBox="1"/>
              <p:nvPr/>
            </p:nvSpPr>
            <p:spPr>
              <a:xfrm>
                <a:off x="6348500" y="5287088"/>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2" name="文本框 31">
                <a:extLst>
                  <a:ext uri="{FF2B5EF4-FFF2-40B4-BE49-F238E27FC236}">
                    <a16:creationId xmlns:a16="http://schemas.microsoft.com/office/drawing/2014/main" id="{40AC123F-1300-FD4A-9B3B-BBC31034BA6C}"/>
                  </a:ext>
                </a:extLst>
              </p:cNvPr>
              <p:cNvSpPr txBox="1">
                <a:spLocks noRot="1" noChangeAspect="1" noMove="1" noResize="1" noEditPoints="1" noAdjustHandles="1" noChangeArrowheads="1" noChangeShapeType="1" noTextEdit="1"/>
              </p:cNvSpPr>
              <p:nvPr/>
            </p:nvSpPr>
            <p:spPr>
              <a:xfrm>
                <a:off x="6348500" y="5287088"/>
                <a:ext cx="254877" cy="369332"/>
              </a:xfrm>
              <a:prstGeom prst="rect">
                <a:avLst/>
              </a:prstGeom>
              <a:blipFill>
                <a:blip r:embed="rId20"/>
                <a:stretch>
                  <a:fillRect l="-23810" r="-19048" b="-3333"/>
                </a:stretch>
              </a:blipFill>
            </p:spPr>
            <p:txBody>
              <a:bodyPr/>
              <a:lstStyle/>
              <a:p>
                <a:r>
                  <a:rPr lang="zh-CN" altLang="en-US">
                    <a:noFill/>
                  </a:rPr>
                  <a:t> </a:t>
                </a:r>
              </a:p>
            </p:txBody>
          </p:sp>
        </mc:Fallback>
      </mc:AlternateContent>
      <p:graphicFrame>
        <p:nvGraphicFramePr>
          <p:cNvPr id="33" name="表格 32">
            <a:extLst>
              <a:ext uri="{FF2B5EF4-FFF2-40B4-BE49-F238E27FC236}">
                <a16:creationId xmlns:a16="http://schemas.microsoft.com/office/drawing/2014/main" id="{46C9B11B-DF58-4D48-8F2E-FBCF92F2A88D}"/>
              </a:ext>
            </a:extLst>
          </p:cNvPr>
          <p:cNvGraphicFramePr>
            <a:graphicFrameLocks noGrp="1"/>
          </p:cNvGraphicFramePr>
          <p:nvPr>
            <p:extLst>
              <p:ext uri="{D42A27DB-BD31-4B8C-83A1-F6EECF244321}">
                <p14:modId xmlns:p14="http://schemas.microsoft.com/office/powerpoint/2010/main" val="2702262753"/>
              </p:ext>
            </p:extLst>
          </p:nvPr>
        </p:nvGraphicFramePr>
        <p:xfrm>
          <a:off x="9418141" y="5093096"/>
          <a:ext cx="1209294" cy="1182560"/>
        </p:xfrm>
        <a:graphic>
          <a:graphicData uri="http://schemas.openxmlformats.org/drawingml/2006/table">
            <a:tbl>
              <a:tblPr/>
              <a:tblGrid>
                <a:gridCol w="604647">
                  <a:extLst>
                    <a:ext uri="{9D8B030D-6E8A-4147-A177-3AD203B41FA5}">
                      <a16:colId xmlns:a16="http://schemas.microsoft.com/office/drawing/2014/main" val="1491687004"/>
                    </a:ext>
                  </a:extLst>
                </a:gridCol>
                <a:gridCol w="604647">
                  <a:extLst>
                    <a:ext uri="{9D8B030D-6E8A-4147-A177-3AD203B41FA5}">
                      <a16:colId xmlns:a16="http://schemas.microsoft.com/office/drawing/2014/main" val="2197455003"/>
                    </a:ext>
                  </a:extLst>
                </a:gridCol>
              </a:tblGrid>
              <a:tr h="591742">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p:cxnSp>
        <p:nvCxnSpPr>
          <p:cNvPr id="34" name="直线连接符 33">
            <a:extLst>
              <a:ext uri="{FF2B5EF4-FFF2-40B4-BE49-F238E27FC236}">
                <a16:creationId xmlns:a16="http://schemas.microsoft.com/office/drawing/2014/main" id="{1413F432-6C79-7B47-A748-F3F9F9E5E87F}"/>
              </a:ext>
            </a:extLst>
          </p:cNvPr>
          <p:cNvCxnSpPr/>
          <p:nvPr/>
        </p:nvCxnSpPr>
        <p:spPr>
          <a:xfrm flipH="1" flipV="1">
            <a:off x="8932747" y="4551946"/>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DE14308-18B3-5F47-A296-3EBC7398469D}"/>
                  </a:ext>
                </a:extLst>
              </p:cNvPr>
              <p:cNvSpPr txBox="1"/>
              <p:nvPr/>
            </p:nvSpPr>
            <p:spPr>
              <a:xfrm>
                <a:off x="8790977" y="4723764"/>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35" name="文本框 34">
                <a:extLst>
                  <a:ext uri="{FF2B5EF4-FFF2-40B4-BE49-F238E27FC236}">
                    <a16:creationId xmlns:a16="http://schemas.microsoft.com/office/drawing/2014/main" id="{0DE14308-18B3-5F47-A296-3EBC7398469D}"/>
                  </a:ext>
                </a:extLst>
              </p:cNvPr>
              <p:cNvSpPr txBox="1">
                <a:spLocks noRot="1" noChangeAspect="1" noMove="1" noResize="1" noEditPoints="1" noAdjustHandles="1" noChangeArrowheads="1" noChangeShapeType="1" noTextEdit="1"/>
              </p:cNvSpPr>
              <p:nvPr/>
            </p:nvSpPr>
            <p:spPr>
              <a:xfrm>
                <a:off x="8790977" y="4723764"/>
                <a:ext cx="283539" cy="369332"/>
              </a:xfrm>
              <a:prstGeom prst="rect">
                <a:avLst/>
              </a:prstGeom>
              <a:blipFill>
                <a:blip r:embed="rId21"/>
                <a:stretch>
                  <a:fillRect l="-16667" r="-16667"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E0B26901-A9B1-854D-8F17-C201EE3A35AB}"/>
                  </a:ext>
                </a:extLst>
              </p:cNvPr>
              <p:cNvSpPr txBox="1"/>
              <p:nvPr/>
            </p:nvSpPr>
            <p:spPr>
              <a:xfrm>
                <a:off x="9216286" y="4468297"/>
                <a:ext cx="29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m:t>
                      </m:r>
                    </m:oMath>
                  </m:oMathPara>
                </a14:m>
                <a:endParaRPr kumimoji="1" lang="zh-CN" altLang="en-US" sz="2400" dirty="0"/>
              </a:p>
            </p:txBody>
          </p:sp>
        </mc:Choice>
        <mc:Fallback xmlns="">
          <p:sp>
            <p:nvSpPr>
              <p:cNvPr id="36" name="文本框 35">
                <a:extLst>
                  <a:ext uri="{FF2B5EF4-FFF2-40B4-BE49-F238E27FC236}">
                    <a16:creationId xmlns:a16="http://schemas.microsoft.com/office/drawing/2014/main" id="{E0B26901-A9B1-854D-8F17-C201EE3A35AB}"/>
                  </a:ext>
                </a:extLst>
              </p:cNvPr>
              <p:cNvSpPr txBox="1">
                <a:spLocks noRot="1" noChangeAspect="1" noMove="1" noResize="1" noEditPoints="1" noAdjustHandles="1" noChangeArrowheads="1" noChangeShapeType="1" noTextEdit="1"/>
              </p:cNvSpPr>
              <p:nvPr/>
            </p:nvSpPr>
            <p:spPr>
              <a:xfrm>
                <a:off x="9216286" y="4468297"/>
                <a:ext cx="295209" cy="369332"/>
              </a:xfrm>
              <a:prstGeom prst="rect">
                <a:avLst/>
              </a:prstGeom>
              <a:blipFill>
                <a:blip r:embed="rId6"/>
                <a:stretch>
                  <a:fillRect l="-20833"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862E567-26E8-0140-B8A2-3892F79E3629}"/>
                  </a:ext>
                </a:extLst>
              </p:cNvPr>
              <p:cNvSpPr txBox="1"/>
              <p:nvPr/>
            </p:nvSpPr>
            <p:spPr>
              <a:xfrm>
                <a:off x="9608326" y="4723764"/>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7" name="文本框 36">
                <a:extLst>
                  <a:ext uri="{FF2B5EF4-FFF2-40B4-BE49-F238E27FC236}">
                    <a16:creationId xmlns:a16="http://schemas.microsoft.com/office/drawing/2014/main" id="{4862E567-26E8-0140-B8A2-3892F79E3629}"/>
                  </a:ext>
                </a:extLst>
              </p:cNvPr>
              <p:cNvSpPr txBox="1">
                <a:spLocks noRot="1" noChangeAspect="1" noMove="1" noResize="1" noEditPoints="1" noAdjustHandles="1" noChangeArrowheads="1" noChangeShapeType="1" noTextEdit="1"/>
              </p:cNvSpPr>
              <p:nvPr/>
            </p:nvSpPr>
            <p:spPr>
              <a:xfrm>
                <a:off x="9608326" y="4723764"/>
                <a:ext cx="254878" cy="369332"/>
              </a:xfrm>
              <a:prstGeom prst="rect">
                <a:avLst/>
              </a:prstGeom>
              <a:blipFill>
                <a:blip r:embed="rId22"/>
                <a:stretch>
                  <a:fillRect l="-23810" r="-19048"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9648EC7-8027-8148-B539-0E7E7C43772F}"/>
                  </a:ext>
                </a:extLst>
              </p:cNvPr>
              <p:cNvSpPr txBox="1"/>
              <p:nvPr/>
            </p:nvSpPr>
            <p:spPr>
              <a:xfrm>
                <a:off x="10191646" y="4706041"/>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8" name="文本框 37">
                <a:extLst>
                  <a:ext uri="{FF2B5EF4-FFF2-40B4-BE49-F238E27FC236}">
                    <a16:creationId xmlns:a16="http://schemas.microsoft.com/office/drawing/2014/main" id="{69648EC7-8027-8148-B539-0E7E7C43772F}"/>
                  </a:ext>
                </a:extLst>
              </p:cNvPr>
              <p:cNvSpPr txBox="1">
                <a:spLocks noRot="1" noChangeAspect="1" noMove="1" noResize="1" noEditPoints="1" noAdjustHandles="1" noChangeArrowheads="1" noChangeShapeType="1" noTextEdit="1"/>
              </p:cNvSpPr>
              <p:nvPr/>
            </p:nvSpPr>
            <p:spPr>
              <a:xfrm>
                <a:off x="10191646" y="4706041"/>
                <a:ext cx="254878" cy="369332"/>
              </a:xfrm>
              <a:prstGeom prst="rect">
                <a:avLst/>
              </a:prstGeom>
              <a:blipFill>
                <a:blip r:embed="rId19"/>
                <a:stretch>
                  <a:fillRect l="-18182" r="-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31FB929-7328-F94F-9579-C11BD107877E}"/>
                  </a:ext>
                </a:extLst>
              </p:cNvPr>
              <p:cNvSpPr txBox="1"/>
              <p:nvPr/>
            </p:nvSpPr>
            <p:spPr>
              <a:xfrm>
                <a:off x="9074516" y="5854833"/>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39" name="文本框 38">
                <a:extLst>
                  <a:ext uri="{FF2B5EF4-FFF2-40B4-BE49-F238E27FC236}">
                    <a16:creationId xmlns:a16="http://schemas.microsoft.com/office/drawing/2014/main" id="{331FB929-7328-F94F-9579-C11BD107877E}"/>
                  </a:ext>
                </a:extLst>
              </p:cNvPr>
              <p:cNvSpPr txBox="1">
                <a:spLocks noRot="1" noChangeAspect="1" noMove="1" noResize="1" noEditPoints="1" noAdjustHandles="1" noChangeArrowheads="1" noChangeShapeType="1" noTextEdit="1"/>
              </p:cNvSpPr>
              <p:nvPr/>
            </p:nvSpPr>
            <p:spPr>
              <a:xfrm>
                <a:off x="9074516" y="5854833"/>
                <a:ext cx="254878" cy="369332"/>
              </a:xfrm>
              <a:prstGeom prst="rect">
                <a:avLst/>
              </a:prstGeom>
              <a:blipFill>
                <a:blip r:embed="rId13"/>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08DEC5E-64E4-AF41-B40D-273C4B44F572}"/>
                  </a:ext>
                </a:extLst>
              </p:cNvPr>
              <p:cNvSpPr txBox="1"/>
              <p:nvPr/>
            </p:nvSpPr>
            <p:spPr>
              <a:xfrm>
                <a:off x="9041332" y="5230034"/>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40" name="文本框 39">
                <a:extLst>
                  <a:ext uri="{FF2B5EF4-FFF2-40B4-BE49-F238E27FC236}">
                    <a16:creationId xmlns:a16="http://schemas.microsoft.com/office/drawing/2014/main" id="{D08DEC5E-64E4-AF41-B40D-273C4B44F572}"/>
                  </a:ext>
                </a:extLst>
              </p:cNvPr>
              <p:cNvSpPr txBox="1">
                <a:spLocks noRot="1" noChangeAspect="1" noMove="1" noResize="1" noEditPoints="1" noAdjustHandles="1" noChangeArrowheads="1" noChangeShapeType="1" noTextEdit="1"/>
              </p:cNvSpPr>
              <p:nvPr/>
            </p:nvSpPr>
            <p:spPr>
              <a:xfrm>
                <a:off x="9041332" y="5230034"/>
                <a:ext cx="254877" cy="369332"/>
              </a:xfrm>
              <a:prstGeom prst="rect">
                <a:avLst/>
              </a:prstGeom>
              <a:blipFill>
                <a:blip r:embed="rId23"/>
                <a:stretch>
                  <a:fillRect l="-19048" r="-19048" b="-3333"/>
                </a:stretch>
              </a:blipFill>
            </p:spPr>
            <p:txBody>
              <a:bodyPr/>
              <a:lstStyle/>
              <a:p>
                <a:r>
                  <a:rPr lang="zh-CN" altLang="en-US">
                    <a:noFill/>
                  </a:rPr>
                  <a:t> </a:t>
                </a:r>
              </a:p>
            </p:txBody>
          </p:sp>
        </mc:Fallback>
      </mc:AlternateContent>
      <p:sp>
        <p:nvSpPr>
          <p:cNvPr id="41" name="右箭头 40">
            <a:extLst>
              <a:ext uri="{FF2B5EF4-FFF2-40B4-BE49-F238E27FC236}">
                <a16:creationId xmlns:a16="http://schemas.microsoft.com/office/drawing/2014/main" id="{44536447-DE81-EB4B-B01E-C498F4ADCEEF}"/>
              </a:ext>
            </a:extLst>
          </p:cNvPr>
          <p:cNvSpPr/>
          <p:nvPr/>
        </p:nvSpPr>
        <p:spPr>
          <a:xfrm>
            <a:off x="2405666" y="5589135"/>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2" name="右箭头 41">
            <a:extLst>
              <a:ext uri="{FF2B5EF4-FFF2-40B4-BE49-F238E27FC236}">
                <a16:creationId xmlns:a16="http://schemas.microsoft.com/office/drawing/2014/main" id="{64B3110A-A2B6-E645-8D84-67AAA09E5ADE}"/>
              </a:ext>
            </a:extLst>
          </p:cNvPr>
          <p:cNvSpPr/>
          <p:nvPr/>
        </p:nvSpPr>
        <p:spPr>
          <a:xfrm>
            <a:off x="5422745" y="5586172"/>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3" name="右箭头 42">
            <a:extLst>
              <a:ext uri="{FF2B5EF4-FFF2-40B4-BE49-F238E27FC236}">
                <a16:creationId xmlns:a16="http://schemas.microsoft.com/office/drawing/2014/main" id="{A84664D9-26FC-5A45-947E-23E544EF7CDF}"/>
              </a:ext>
            </a:extLst>
          </p:cNvPr>
          <p:cNvSpPr/>
          <p:nvPr/>
        </p:nvSpPr>
        <p:spPr>
          <a:xfrm>
            <a:off x="8293104" y="5586172"/>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 name="灯片编号占位符 1">
            <a:extLst>
              <a:ext uri="{FF2B5EF4-FFF2-40B4-BE49-F238E27FC236}">
                <a16:creationId xmlns:a16="http://schemas.microsoft.com/office/drawing/2014/main" id="{892278FB-143A-D6CB-50D0-61F36EFDA5A2}"/>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/90</a:t>
            </a:r>
            <a:endParaRPr kumimoji="1" lang="zh-CN" altLang="en-US" dirty="0"/>
          </a:p>
        </p:txBody>
      </p:sp>
    </p:spTree>
    <p:extLst>
      <p:ext uri="{BB962C8B-B14F-4D97-AF65-F5344CB8AC3E}">
        <p14:creationId xmlns:p14="http://schemas.microsoft.com/office/powerpoint/2010/main" val="335182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变量卡诺图的画法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908918"/>
                <a:ext cx="12192000" cy="309027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一般画成正方形或矩形</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对于</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个变量，图中分割出的小方块应有</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个，每一个小方块表示一个最小项</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按循环码排列变量取值顺序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循环码的特点是</a:t>
                </a:r>
                <a:r>
                  <a:rPr kumimoji="1" lang="zh-CN" altLang="en-US" sz="2400" dirty="0">
                    <a:solidFill>
                      <a:srgbClr val="0000FF"/>
                    </a:solidFill>
                    <a:latin typeface="KaiTi" panose="02010609060101010101" pitchFamily="49" charset="-122"/>
                    <a:ea typeface="KaiTi" panose="02010609060101010101" pitchFamily="49" charset="-122"/>
                  </a:rPr>
                  <a:t>相邻编码之间只有</a:t>
                </a:r>
                <a:r>
                  <a:rPr kumimoji="1" lang="en-US" altLang="zh-CN" sz="2400" dirty="0">
                    <a:solidFill>
                      <a:srgbClr val="0000FF"/>
                    </a:solidFill>
                    <a:latin typeface="KaiTi" panose="02010609060101010101" pitchFamily="49" charset="-122"/>
                    <a:ea typeface="KaiTi" panose="02010609060101010101" pitchFamily="49" charset="-122"/>
                  </a:rPr>
                  <a:t>1</a:t>
                </a:r>
                <a:r>
                  <a:rPr kumimoji="1" lang="zh-CN" altLang="en-US" sz="2400" dirty="0">
                    <a:solidFill>
                      <a:srgbClr val="0000FF"/>
                    </a:solidFill>
                    <a:latin typeface="KaiTi" panose="02010609060101010101" pitchFamily="49" charset="-122"/>
                    <a:ea typeface="KaiTi" panose="02010609060101010101" pitchFamily="49" charset="-122"/>
                  </a:rPr>
                  <a:t>位码元不同</a:t>
                </a:r>
                <a:r>
                  <a:rPr kumimoji="1" lang="zh-CN" altLang="en-US" sz="2400" dirty="0">
                    <a:latin typeface="KaiTi" panose="02010609060101010101" pitchFamily="49" charset="-122"/>
                    <a:ea typeface="KaiTi" panose="02010609060101010101" pitchFamily="49" charset="-122"/>
                  </a:rPr>
                  <a:t>（这是关键，只有这样排列，所得到的最小项方块图才称为卡诺图）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循环码可以很容易地由自然二进制码推导出来</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908918"/>
                <a:ext cx="12192000" cy="3090270"/>
              </a:xfrm>
              <a:prstGeom prst="rect">
                <a:avLst/>
              </a:prstGeom>
              <a:blipFill>
                <a:blip r:embed="rId2"/>
                <a:stretch>
                  <a:fillRect l="-938" t="-1646"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EC68ED07-ABE7-7E4E-AFA0-BABAC9B7226D}"/>
                  </a:ext>
                </a:extLst>
              </p:cNvPr>
              <p:cNvGraphicFramePr>
                <a:graphicFrameLocks noGrp="1"/>
              </p:cNvGraphicFramePr>
              <p:nvPr>
                <p:extLst>
                  <p:ext uri="{D42A27DB-BD31-4B8C-83A1-F6EECF244321}">
                    <p14:modId xmlns:p14="http://schemas.microsoft.com/office/powerpoint/2010/main" val="1617622234"/>
                  </p:ext>
                </p:extLst>
              </p:nvPr>
            </p:nvGraphicFramePr>
            <p:xfrm>
              <a:off x="2032000" y="4288673"/>
              <a:ext cx="8128000" cy="2194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89961829"/>
                        </a:ext>
                      </a:extLst>
                    </a:gridCol>
                    <a:gridCol w="4064000">
                      <a:extLst>
                        <a:ext uri="{9D8B030D-6E8A-4147-A177-3AD203B41FA5}">
                          <a16:colId xmlns:a16="http://schemas.microsoft.com/office/drawing/2014/main" val="3202937822"/>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三位二进制码</a:t>
                          </a:r>
                        </a:p>
                      </a:txBody>
                      <a:tcPr/>
                    </a:tc>
                    <a:tc>
                      <a:txBody>
                        <a:bodyPr/>
                        <a:lstStyle/>
                        <a:p>
                          <a:pPr algn="ctr"/>
                          <a:r>
                            <a:rPr lang="zh-CN" altLang="en-US" sz="2400" dirty="0">
                              <a:latin typeface="Songti SC" panose="02010600040101010101" pitchFamily="2" charset="-122"/>
                              <a:ea typeface="Songti SC" panose="02010600040101010101" pitchFamily="2" charset="-122"/>
                            </a:rPr>
                            <a:t>三位循环码</a:t>
                          </a:r>
                        </a:p>
                      </a:txBody>
                      <a:tcPr/>
                    </a:tc>
                    <a:extLst>
                      <a:ext uri="{0D108BD9-81ED-4DB2-BD59-A6C34878D82A}">
                        <a16:rowId xmlns:a16="http://schemas.microsoft.com/office/drawing/2014/main" val="1076682883"/>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0</m:t>
                                    </m:r>
                                  </m:sub>
                                </m:sSub>
                              </m:oMath>
                            </m:oMathPara>
                          </a14:m>
                          <a:endParaRPr lang="zh-CN" altLang="en-US" sz="2400" dirty="0"/>
                        </a:p>
                      </a:txBody>
                      <a:tcPr anchor="ctr">
                        <a:solidFill>
                          <a:schemeClr val="bg1">
                            <a:lumMod val="9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0</m:t>
                                    </m:r>
                                  </m:sub>
                                </m:sSub>
                              </m:oMath>
                            </m:oMathPara>
                          </a14:m>
                          <a:endParaRPr lang="en-US" altLang="zh-CN" sz="2400"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sub>
                                </m:sSub>
                              </m:oMath>
                            </m:oMathPara>
                          </a14:m>
                          <a:endParaRPr lang="en-US" altLang="zh-CN" sz="2400"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=0</m:t>
                                </m:r>
                              </m:oMath>
                            </m:oMathPara>
                          </a14:m>
                          <a:endParaRPr lang="en-US" altLang="zh-CN" sz="2400" dirty="0"/>
                        </a:p>
                      </a:txBody>
                      <a:tcPr anchor="ctr">
                        <a:solidFill>
                          <a:schemeClr val="bg1">
                            <a:lumMod val="95000"/>
                          </a:schemeClr>
                        </a:solidFill>
                      </a:tcPr>
                    </a:tc>
                    <a:extLst>
                      <a:ext uri="{0D108BD9-81ED-4DB2-BD59-A6C34878D82A}">
                        <a16:rowId xmlns:a16="http://schemas.microsoft.com/office/drawing/2014/main" val="116214832"/>
                      </a:ext>
                    </a:extLst>
                  </a:tr>
                </a:tbl>
              </a:graphicData>
            </a:graphic>
          </p:graphicFrame>
        </mc:Choice>
        <mc:Fallback xmlns="">
          <p:graphicFrame>
            <p:nvGraphicFramePr>
              <p:cNvPr id="2" name="表格 1">
                <a:extLst>
                  <a:ext uri="{FF2B5EF4-FFF2-40B4-BE49-F238E27FC236}">
                    <a16:creationId xmlns:a16="http://schemas.microsoft.com/office/drawing/2014/main" id="{EC68ED07-ABE7-7E4E-AFA0-BABAC9B7226D}"/>
                  </a:ext>
                </a:extLst>
              </p:cNvPr>
              <p:cNvGraphicFramePr>
                <a:graphicFrameLocks noGrp="1"/>
              </p:cNvGraphicFramePr>
              <p:nvPr>
                <p:extLst>
                  <p:ext uri="{D42A27DB-BD31-4B8C-83A1-F6EECF244321}">
                    <p14:modId xmlns:p14="http://schemas.microsoft.com/office/powerpoint/2010/main" val="1617622234"/>
                  </p:ext>
                </p:extLst>
              </p:nvPr>
            </p:nvGraphicFramePr>
            <p:xfrm>
              <a:off x="2032000" y="4288673"/>
              <a:ext cx="8128000" cy="2194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89961829"/>
                        </a:ext>
                      </a:extLst>
                    </a:gridCol>
                    <a:gridCol w="4064000">
                      <a:extLst>
                        <a:ext uri="{9D8B030D-6E8A-4147-A177-3AD203B41FA5}">
                          <a16:colId xmlns:a16="http://schemas.microsoft.com/office/drawing/2014/main" val="3202937822"/>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三位二进制码</a:t>
                          </a:r>
                        </a:p>
                      </a:txBody>
                      <a:tcPr/>
                    </a:tc>
                    <a:tc>
                      <a:txBody>
                        <a:bodyPr/>
                        <a:lstStyle/>
                        <a:p>
                          <a:pPr algn="ctr"/>
                          <a:r>
                            <a:rPr lang="zh-CN" altLang="en-US" sz="2400" dirty="0">
                              <a:latin typeface="Songti SC" panose="02010600040101010101" pitchFamily="2" charset="-122"/>
                              <a:ea typeface="Songti SC" panose="02010600040101010101" pitchFamily="2" charset="-122"/>
                            </a:rPr>
                            <a:t>三位循环码</a:t>
                          </a:r>
                        </a:p>
                      </a:txBody>
                      <a:tcPr/>
                    </a:tc>
                    <a:extLst>
                      <a:ext uri="{0D108BD9-81ED-4DB2-BD59-A6C34878D82A}">
                        <a16:rowId xmlns:a16="http://schemas.microsoft.com/office/drawing/2014/main" val="1076682883"/>
                      </a:ext>
                    </a:extLst>
                  </a:tr>
                  <a:tr h="1737360">
                    <a:tc>
                      <a:txBody>
                        <a:bodyPr/>
                        <a:lstStyle/>
                        <a:p>
                          <a:endParaRPr lang="zh-CN"/>
                        </a:p>
                      </a:txBody>
                      <a:tcPr anchor="ctr">
                        <a:blipFill>
                          <a:blip r:embed="rId3"/>
                          <a:stretch>
                            <a:fillRect l="-313" t="-28986" r="-100625"/>
                          </a:stretch>
                        </a:blipFill>
                      </a:tcPr>
                    </a:tc>
                    <a:tc>
                      <a:txBody>
                        <a:bodyPr/>
                        <a:lstStyle/>
                        <a:p>
                          <a:endParaRPr lang="zh-CN"/>
                        </a:p>
                      </a:txBody>
                      <a:tcPr anchor="ctr">
                        <a:blipFill>
                          <a:blip r:embed="rId3"/>
                          <a:stretch>
                            <a:fillRect l="-100313" t="-28986" r="-625"/>
                          </a:stretch>
                        </a:blipFill>
                      </a:tcPr>
                    </a:tc>
                    <a:extLst>
                      <a:ext uri="{0D108BD9-81ED-4DB2-BD59-A6C34878D82A}">
                        <a16:rowId xmlns:a16="http://schemas.microsoft.com/office/drawing/2014/main" val="116214832"/>
                      </a:ext>
                    </a:extLst>
                  </a:tr>
                </a:tbl>
              </a:graphicData>
            </a:graphic>
          </p:graphicFrame>
        </mc:Fallback>
      </mc:AlternateContent>
      <p:sp>
        <p:nvSpPr>
          <p:cNvPr id="3" name="灯片编号占位符 2">
            <a:extLst>
              <a:ext uri="{FF2B5EF4-FFF2-40B4-BE49-F238E27FC236}">
                <a16:creationId xmlns:a16="http://schemas.microsoft.com/office/drawing/2014/main" id="{31750991-4221-F480-E6FF-C5C5B162C031}"/>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/90</a:t>
            </a:r>
            <a:endParaRPr kumimoji="1" lang="zh-CN" altLang="en-US" dirty="0"/>
          </a:p>
        </p:txBody>
      </p:sp>
    </p:spTree>
    <p:extLst>
      <p:ext uri="{BB962C8B-B14F-4D97-AF65-F5344CB8AC3E}">
        <p14:creationId xmlns:p14="http://schemas.microsoft.com/office/powerpoint/2010/main" val="3583523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变量卡诺图的画法</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36687"/>
                <a:ext cx="12192000" cy="259231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一般画成正方形或矩形</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对于</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个变量，图中分割出的小方块应有</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个，每一个小方块表示一个最小项</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按循环码排列变量取值顺序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循环码的特点是</a:t>
                </a:r>
                <a:r>
                  <a:rPr kumimoji="1" lang="zh-CN" altLang="en-US" sz="2400" dirty="0">
                    <a:solidFill>
                      <a:srgbClr val="0000FF"/>
                    </a:solidFill>
                    <a:latin typeface="KaiTi" panose="02010609060101010101" pitchFamily="49" charset="-122"/>
                    <a:ea typeface="KaiTi" panose="02010609060101010101" pitchFamily="49" charset="-122"/>
                  </a:rPr>
                  <a:t>相邻编码之间只有</a:t>
                </a:r>
                <a:r>
                  <a:rPr kumimoji="1" lang="en-US" altLang="zh-CN" sz="2400" dirty="0">
                    <a:solidFill>
                      <a:srgbClr val="0000FF"/>
                    </a:solidFill>
                    <a:latin typeface="KaiTi" panose="02010609060101010101" pitchFamily="49" charset="-122"/>
                    <a:ea typeface="KaiTi" panose="02010609060101010101" pitchFamily="49" charset="-122"/>
                  </a:rPr>
                  <a:t>1</a:t>
                </a:r>
                <a:r>
                  <a:rPr kumimoji="1" lang="zh-CN" altLang="en-US" sz="2400" dirty="0">
                    <a:solidFill>
                      <a:srgbClr val="0000FF"/>
                    </a:solidFill>
                    <a:latin typeface="KaiTi" panose="02010609060101010101" pitchFamily="49" charset="-122"/>
                    <a:ea typeface="KaiTi" panose="02010609060101010101" pitchFamily="49" charset="-122"/>
                  </a:rPr>
                  <a:t>位码元不同</a:t>
                </a:r>
                <a:r>
                  <a:rPr kumimoji="1" lang="zh-CN" altLang="en-US" sz="2400" dirty="0">
                    <a:latin typeface="KaiTi" panose="02010609060101010101" pitchFamily="49" charset="-122"/>
                    <a:ea typeface="KaiTi" panose="02010609060101010101" pitchFamily="49" charset="-122"/>
                  </a:rPr>
                  <a:t>（这是关键，只有这样排列，所得到的最小项方块图才称为卡诺图）</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36687"/>
                <a:ext cx="12192000" cy="2592313"/>
              </a:xfrm>
              <a:prstGeom prst="rect">
                <a:avLst/>
              </a:prstGeom>
              <a:blipFill>
                <a:blip r:embed="rId2"/>
                <a:stretch>
                  <a:fillRect l="-938" t="-1463" b="-4390"/>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B5BFFF1C-C8AB-D949-A79D-590E5F404228}"/>
              </a:ext>
            </a:extLst>
          </p:cNvPr>
          <p:cNvGraphicFramePr>
            <a:graphicFrameLocks noGrp="1"/>
          </p:cNvGraphicFramePr>
          <p:nvPr>
            <p:extLst>
              <p:ext uri="{D42A27DB-BD31-4B8C-83A1-F6EECF244321}">
                <p14:modId xmlns:p14="http://schemas.microsoft.com/office/powerpoint/2010/main" val="2220389757"/>
              </p:ext>
            </p:extLst>
          </p:nvPr>
        </p:nvGraphicFramePr>
        <p:xfrm>
          <a:off x="1420188" y="4739528"/>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p:cxnSp>
        <p:nvCxnSpPr>
          <p:cNvPr id="7" name="直线连接符 6">
            <a:extLst>
              <a:ext uri="{FF2B5EF4-FFF2-40B4-BE49-F238E27FC236}">
                <a16:creationId xmlns:a16="http://schemas.microsoft.com/office/drawing/2014/main" id="{84065C3E-A896-4940-94FE-B15A3A42251F}"/>
              </a:ext>
            </a:extLst>
          </p:cNvPr>
          <p:cNvCxnSpPr/>
          <p:nvPr/>
        </p:nvCxnSpPr>
        <p:spPr>
          <a:xfrm flipH="1" flipV="1">
            <a:off x="934795" y="4198378"/>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85D94E8-E7F6-FD4F-AD75-7EAE78422735}"/>
                  </a:ext>
                </a:extLst>
              </p:cNvPr>
              <p:cNvSpPr txBox="1"/>
              <p:nvPr/>
            </p:nvSpPr>
            <p:spPr>
              <a:xfrm>
                <a:off x="793025" y="4370196"/>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485D94E8-E7F6-FD4F-AD75-7EAE78422735}"/>
                  </a:ext>
                </a:extLst>
              </p:cNvPr>
              <p:cNvSpPr txBox="1">
                <a:spLocks noRot="1" noChangeAspect="1" noMove="1" noResize="1" noEditPoints="1" noAdjustHandles="1" noChangeArrowheads="1" noChangeShapeType="1" noTextEdit="1"/>
              </p:cNvSpPr>
              <p:nvPr/>
            </p:nvSpPr>
            <p:spPr>
              <a:xfrm>
                <a:off x="793025" y="4370196"/>
                <a:ext cx="283539" cy="369332"/>
              </a:xfrm>
              <a:prstGeom prst="rect">
                <a:avLst/>
              </a:prstGeom>
              <a:blipFill>
                <a:blip r:embed="rId3"/>
                <a:stretch>
                  <a:fillRect l="-16667"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B0594F-20F5-4B4C-85CB-DF385CAC0E18}"/>
                  </a:ext>
                </a:extLst>
              </p:cNvPr>
              <p:cNvSpPr txBox="1"/>
              <p:nvPr/>
            </p:nvSpPr>
            <p:spPr>
              <a:xfrm>
                <a:off x="1099597" y="4067465"/>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78B0594F-20F5-4B4C-85CB-DF385CAC0E18}"/>
                  </a:ext>
                </a:extLst>
              </p:cNvPr>
              <p:cNvSpPr txBox="1">
                <a:spLocks noRot="1" noChangeAspect="1" noMove="1" noResize="1" noEditPoints="1" noAdjustHandles="1" noChangeArrowheads="1" noChangeShapeType="1" noTextEdit="1"/>
              </p:cNvSpPr>
              <p:nvPr/>
            </p:nvSpPr>
            <p:spPr>
              <a:xfrm>
                <a:off x="1099597" y="4067465"/>
                <a:ext cx="484813" cy="369332"/>
              </a:xfrm>
              <a:prstGeom prst="rect">
                <a:avLst/>
              </a:prstGeom>
              <a:blipFill>
                <a:blip r:embed="rId4"/>
                <a:stretch>
                  <a:fillRect l="-12821" r="-769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3E45BA-6998-3C4F-9AE5-EC7F1AE33A91}"/>
                  </a:ext>
                </a:extLst>
              </p:cNvPr>
              <p:cNvSpPr txBox="1"/>
              <p:nvPr/>
            </p:nvSpPr>
            <p:spPr>
              <a:xfrm>
                <a:off x="1610374" y="437019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B3E45BA-6998-3C4F-9AE5-EC7F1AE33A91}"/>
                  </a:ext>
                </a:extLst>
              </p:cNvPr>
              <p:cNvSpPr txBox="1">
                <a:spLocks noRot="1" noChangeAspect="1" noMove="1" noResize="1" noEditPoints="1" noAdjustHandles="1" noChangeArrowheads="1" noChangeShapeType="1" noTextEdit="1"/>
              </p:cNvSpPr>
              <p:nvPr/>
            </p:nvSpPr>
            <p:spPr>
              <a:xfrm>
                <a:off x="1610374" y="4370196"/>
                <a:ext cx="424796" cy="369332"/>
              </a:xfrm>
              <a:prstGeom prst="rect">
                <a:avLst/>
              </a:prstGeom>
              <a:blipFill>
                <a:blip r:embed="rId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9430EC5-278E-114A-A467-AACB78046E78}"/>
                  </a:ext>
                </a:extLst>
              </p:cNvPr>
              <p:cNvSpPr txBox="1"/>
              <p:nvPr/>
            </p:nvSpPr>
            <p:spPr>
              <a:xfrm>
                <a:off x="2193694" y="435247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89430EC5-278E-114A-A467-AACB78046E78}"/>
                  </a:ext>
                </a:extLst>
              </p:cNvPr>
              <p:cNvSpPr txBox="1">
                <a:spLocks noRot="1" noChangeAspect="1" noMove="1" noResize="1" noEditPoints="1" noAdjustHandles="1" noChangeArrowheads="1" noChangeShapeType="1" noTextEdit="1"/>
              </p:cNvSpPr>
              <p:nvPr/>
            </p:nvSpPr>
            <p:spPr>
              <a:xfrm>
                <a:off x="2193694" y="4352473"/>
                <a:ext cx="424796" cy="369332"/>
              </a:xfrm>
              <a:prstGeom prst="rect">
                <a:avLst/>
              </a:prstGeom>
              <a:blipFill>
                <a:blip r:embed="rId6"/>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8E4805-3998-DB4B-856E-553C85D01620}"/>
                  </a:ext>
                </a:extLst>
              </p:cNvPr>
              <p:cNvSpPr txBox="1"/>
              <p:nvPr/>
            </p:nvSpPr>
            <p:spPr>
              <a:xfrm>
                <a:off x="1076564" y="5501265"/>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9C8E4805-3998-DB4B-856E-553C85D01620}"/>
                  </a:ext>
                </a:extLst>
              </p:cNvPr>
              <p:cNvSpPr txBox="1">
                <a:spLocks noRot="1" noChangeAspect="1" noMove="1" noResize="1" noEditPoints="1" noAdjustHandles="1" noChangeArrowheads="1" noChangeShapeType="1" noTextEdit="1"/>
              </p:cNvSpPr>
              <p:nvPr/>
            </p:nvSpPr>
            <p:spPr>
              <a:xfrm>
                <a:off x="1076564" y="5501265"/>
                <a:ext cx="254878" cy="369332"/>
              </a:xfrm>
              <a:prstGeom prst="rect">
                <a:avLst/>
              </a:prstGeom>
              <a:blipFill>
                <a:blip r:embed="rId7"/>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65EBF10-4135-F048-97A2-4CBB0E791E62}"/>
                  </a:ext>
                </a:extLst>
              </p:cNvPr>
              <p:cNvSpPr txBox="1"/>
              <p:nvPr/>
            </p:nvSpPr>
            <p:spPr>
              <a:xfrm>
                <a:off x="1043380" y="4876466"/>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D65EBF10-4135-F048-97A2-4CBB0E791E62}"/>
                  </a:ext>
                </a:extLst>
              </p:cNvPr>
              <p:cNvSpPr txBox="1">
                <a:spLocks noRot="1" noChangeAspect="1" noMove="1" noResize="1" noEditPoints="1" noAdjustHandles="1" noChangeArrowheads="1" noChangeShapeType="1" noTextEdit="1"/>
              </p:cNvSpPr>
              <p:nvPr/>
            </p:nvSpPr>
            <p:spPr>
              <a:xfrm>
                <a:off x="1043380" y="4876466"/>
                <a:ext cx="254877" cy="369332"/>
              </a:xfrm>
              <a:prstGeom prst="rect">
                <a:avLst/>
              </a:prstGeom>
              <a:blipFill>
                <a:blip r:embed="rId8"/>
                <a:stretch>
                  <a:fillRect l="-19048" r="-23810"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DEC88E-4510-D041-848F-478366E3E59D}"/>
                  </a:ext>
                </a:extLst>
              </p:cNvPr>
              <p:cNvSpPr txBox="1"/>
              <p:nvPr/>
            </p:nvSpPr>
            <p:spPr>
              <a:xfrm>
                <a:off x="2802010" y="434486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ECDEC88E-4510-D041-848F-478366E3E59D}"/>
                  </a:ext>
                </a:extLst>
              </p:cNvPr>
              <p:cNvSpPr txBox="1">
                <a:spLocks noRot="1" noChangeAspect="1" noMove="1" noResize="1" noEditPoints="1" noAdjustHandles="1" noChangeArrowheads="1" noChangeShapeType="1" noTextEdit="1"/>
              </p:cNvSpPr>
              <p:nvPr/>
            </p:nvSpPr>
            <p:spPr>
              <a:xfrm>
                <a:off x="2802010" y="4344862"/>
                <a:ext cx="424796" cy="369332"/>
              </a:xfrm>
              <a:prstGeom prst="rect">
                <a:avLst/>
              </a:prstGeom>
              <a:blipFill>
                <a:blip r:embed="rId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22778C-C858-254A-9C2A-4AA780F22078}"/>
                  </a:ext>
                </a:extLst>
              </p:cNvPr>
              <p:cNvSpPr txBox="1"/>
              <p:nvPr/>
            </p:nvSpPr>
            <p:spPr>
              <a:xfrm>
                <a:off x="3409116" y="431336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7322778C-C858-254A-9C2A-4AA780F22078}"/>
                  </a:ext>
                </a:extLst>
              </p:cNvPr>
              <p:cNvSpPr txBox="1">
                <a:spLocks noRot="1" noChangeAspect="1" noMove="1" noResize="1" noEditPoints="1" noAdjustHandles="1" noChangeArrowheads="1" noChangeShapeType="1" noTextEdit="1"/>
              </p:cNvSpPr>
              <p:nvPr/>
            </p:nvSpPr>
            <p:spPr>
              <a:xfrm>
                <a:off x="3409116" y="4313362"/>
                <a:ext cx="424796" cy="369332"/>
              </a:xfrm>
              <a:prstGeom prst="rect">
                <a:avLst/>
              </a:prstGeom>
              <a:blipFill>
                <a:blip r:embed="rId10"/>
                <a:stretch>
                  <a:fillRect l="-11429" r="-11429" b="-3333"/>
                </a:stretch>
              </a:blipFill>
            </p:spPr>
            <p:txBody>
              <a:bodyPr/>
              <a:lstStyle/>
              <a:p>
                <a:r>
                  <a:rPr lang="zh-CN" altLang="en-US">
                    <a:noFill/>
                  </a:rPr>
                  <a:t> </a:t>
                </a:r>
              </a:p>
            </p:txBody>
          </p:sp>
        </mc:Fallback>
      </mc:AlternateContent>
      <p:graphicFrame>
        <p:nvGraphicFramePr>
          <p:cNvPr id="17" name="表格 16">
            <a:extLst>
              <a:ext uri="{FF2B5EF4-FFF2-40B4-BE49-F238E27FC236}">
                <a16:creationId xmlns:a16="http://schemas.microsoft.com/office/drawing/2014/main" id="{F71B953E-139F-4B4D-A57E-7C968CC0E8D5}"/>
              </a:ext>
            </a:extLst>
          </p:cNvPr>
          <p:cNvGraphicFramePr>
            <a:graphicFrameLocks noGrp="1"/>
          </p:cNvGraphicFramePr>
          <p:nvPr>
            <p:extLst>
              <p:ext uri="{D42A27DB-BD31-4B8C-83A1-F6EECF244321}">
                <p14:modId xmlns:p14="http://schemas.microsoft.com/office/powerpoint/2010/main" val="955418157"/>
              </p:ext>
            </p:extLst>
          </p:nvPr>
        </p:nvGraphicFramePr>
        <p:xfrm>
          <a:off x="6763870" y="4194782"/>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18" name="直线连接符 17">
            <a:extLst>
              <a:ext uri="{FF2B5EF4-FFF2-40B4-BE49-F238E27FC236}">
                <a16:creationId xmlns:a16="http://schemas.microsoft.com/office/drawing/2014/main" id="{9077C540-30A4-024B-B834-F020FCAEFDC5}"/>
              </a:ext>
            </a:extLst>
          </p:cNvPr>
          <p:cNvCxnSpPr/>
          <p:nvPr/>
        </p:nvCxnSpPr>
        <p:spPr>
          <a:xfrm flipH="1" flipV="1">
            <a:off x="6278477" y="3653632"/>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080D5CD-D2B4-744C-B44F-5560F5E765FB}"/>
                  </a:ext>
                </a:extLst>
              </p:cNvPr>
              <p:cNvSpPr txBox="1"/>
              <p:nvPr/>
            </p:nvSpPr>
            <p:spPr>
              <a:xfrm>
                <a:off x="6013857" y="3835119"/>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E080D5CD-D2B4-744C-B44F-5560F5E765FB}"/>
                  </a:ext>
                </a:extLst>
              </p:cNvPr>
              <p:cNvSpPr txBox="1">
                <a:spLocks noRot="1" noChangeAspect="1" noMove="1" noResize="1" noEditPoints="1" noAdjustHandles="1" noChangeArrowheads="1" noChangeShapeType="1" noTextEdit="1"/>
              </p:cNvSpPr>
              <p:nvPr/>
            </p:nvSpPr>
            <p:spPr>
              <a:xfrm>
                <a:off x="6013857" y="3835119"/>
                <a:ext cx="490775" cy="369332"/>
              </a:xfrm>
              <a:prstGeom prst="rect">
                <a:avLst/>
              </a:prstGeom>
              <a:blipFill>
                <a:blip r:embed="rId11"/>
                <a:stretch>
                  <a:fillRect l="-12821"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92D33A5-38C7-5E4A-A332-DBFB89A1D8AA}"/>
                  </a:ext>
                </a:extLst>
              </p:cNvPr>
              <p:cNvSpPr txBox="1"/>
              <p:nvPr/>
            </p:nvSpPr>
            <p:spPr>
              <a:xfrm>
                <a:off x="6443279" y="3522719"/>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892D33A5-38C7-5E4A-A332-DBFB89A1D8AA}"/>
                  </a:ext>
                </a:extLst>
              </p:cNvPr>
              <p:cNvSpPr txBox="1">
                <a:spLocks noRot="1" noChangeAspect="1" noMove="1" noResize="1" noEditPoints="1" noAdjustHandles="1" noChangeArrowheads="1" noChangeShapeType="1" noTextEdit="1"/>
              </p:cNvSpPr>
              <p:nvPr/>
            </p:nvSpPr>
            <p:spPr>
              <a:xfrm>
                <a:off x="6443279" y="3522719"/>
                <a:ext cx="491545" cy="369332"/>
              </a:xfrm>
              <a:prstGeom prst="rect">
                <a:avLst/>
              </a:prstGeom>
              <a:blipFill>
                <a:blip r:embed="rId12"/>
                <a:stretch>
                  <a:fillRect l="-10000" r="-1000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69239A7-5182-EB48-98A2-0EF7325CEEB6}"/>
                  </a:ext>
                </a:extLst>
              </p:cNvPr>
              <p:cNvSpPr txBox="1"/>
              <p:nvPr/>
            </p:nvSpPr>
            <p:spPr>
              <a:xfrm>
                <a:off x="6954056" y="3825450"/>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A69239A7-5182-EB48-98A2-0EF7325CEEB6}"/>
                  </a:ext>
                </a:extLst>
              </p:cNvPr>
              <p:cNvSpPr txBox="1">
                <a:spLocks noRot="1" noChangeAspect="1" noMove="1" noResize="1" noEditPoints="1" noAdjustHandles="1" noChangeArrowheads="1" noChangeShapeType="1" noTextEdit="1"/>
              </p:cNvSpPr>
              <p:nvPr/>
            </p:nvSpPr>
            <p:spPr>
              <a:xfrm>
                <a:off x="6954056" y="3825450"/>
                <a:ext cx="424796" cy="369332"/>
              </a:xfrm>
              <a:prstGeom prst="rect">
                <a:avLst/>
              </a:prstGeom>
              <a:blipFill>
                <a:blip r:embed="rId13"/>
                <a:stretch>
                  <a:fillRect l="-14706"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AFD3CCC-8E4C-814F-B036-726570158A8E}"/>
                  </a:ext>
                </a:extLst>
              </p:cNvPr>
              <p:cNvSpPr txBox="1"/>
              <p:nvPr/>
            </p:nvSpPr>
            <p:spPr>
              <a:xfrm>
                <a:off x="7537376" y="380772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9AFD3CCC-8E4C-814F-B036-726570158A8E}"/>
                  </a:ext>
                </a:extLst>
              </p:cNvPr>
              <p:cNvSpPr txBox="1">
                <a:spLocks noRot="1" noChangeAspect="1" noMove="1" noResize="1" noEditPoints="1" noAdjustHandles="1" noChangeArrowheads="1" noChangeShapeType="1" noTextEdit="1"/>
              </p:cNvSpPr>
              <p:nvPr/>
            </p:nvSpPr>
            <p:spPr>
              <a:xfrm>
                <a:off x="7537376" y="3807727"/>
                <a:ext cx="424796" cy="369332"/>
              </a:xfrm>
              <a:prstGeom prst="rect">
                <a:avLst/>
              </a:prstGeom>
              <a:blipFill>
                <a:blip r:embed="rId14"/>
                <a:stretch>
                  <a:fillRect l="-11429" r="-11429"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0201AE6-4CD1-BA48-9A4D-809CD3EB264B}"/>
                  </a:ext>
                </a:extLst>
              </p:cNvPr>
              <p:cNvSpPr txBox="1"/>
              <p:nvPr/>
            </p:nvSpPr>
            <p:spPr>
              <a:xfrm>
                <a:off x="6308776" y="488948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B0201AE6-4CD1-BA48-9A4D-809CD3EB264B}"/>
                  </a:ext>
                </a:extLst>
              </p:cNvPr>
              <p:cNvSpPr txBox="1">
                <a:spLocks noRot="1" noChangeAspect="1" noMove="1" noResize="1" noEditPoints="1" noAdjustHandles="1" noChangeArrowheads="1" noChangeShapeType="1" noTextEdit="1"/>
              </p:cNvSpPr>
              <p:nvPr/>
            </p:nvSpPr>
            <p:spPr>
              <a:xfrm>
                <a:off x="6308776" y="4889483"/>
                <a:ext cx="424796" cy="369332"/>
              </a:xfrm>
              <a:prstGeom prst="rect">
                <a:avLst/>
              </a:prstGeom>
              <a:blipFill>
                <a:blip r:embed="rId15"/>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E4E1140-1964-984B-99CD-217515FBED25}"/>
                  </a:ext>
                </a:extLst>
              </p:cNvPr>
              <p:cNvSpPr txBox="1"/>
              <p:nvPr/>
            </p:nvSpPr>
            <p:spPr>
              <a:xfrm>
                <a:off x="6290034" y="432664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7E4E1140-1964-984B-99CD-217515FBED25}"/>
                  </a:ext>
                </a:extLst>
              </p:cNvPr>
              <p:cNvSpPr txBox="1">
                <a:spLocks noRot="1" noChangeAspect="1" noMove="1" noResize="1" noEditPoints="1" noAdjustHandles="1" noChangeArrowheads="1" noChangeShapeType="1" noTextEdit="1"/>
              </p:cNvSpPr>
              <p:nvPr/>
            </p:nvSpPr>
            <p:spPr>
              <a:xfrm>
                <a:off x="6290034" y="4326645"/>
                <a:ext cx="424796" cy="369332"/>
              </a:xfrm>
              <a:prstGeom prst="rect">
                <a:avLst/>
              </a:prstGeom>
              <a:blipFill>
                <a:blip r:embed="rId16"/>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EE7A994-AF2D-2548-8CBC-C7D7C415A740}"/>
                  </a:ext>
                </a:extLst>
              </p:cNvPr>
              <p:cNvSpPr txBox="1"/>
              <p:nvPr/>
            </p:nvSpPr>
            <p:spPr>
              <a:xfrm>
                <a:off x="8145692" y="380011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FEE7A994-AF2D-2548-8CBC-C7D7C415A740}"/>
                  </a:ext>
                </a:extLst>
              </p:cNvPr>
              <p:cNvSpPr txBox="1">
                <a:spLocks noRot="1" noChangeAspect="1" noMove="1" noResize="1" noEditPoints="1" noAdjustHandles="1" noChangeArrowheads="1" noChangeShapeType="1" noTextEdit="1"/>
              </p:cNvSpPr>
              <p:nvPr/>
            </p:nvSpPr>
            <p:spPr>
              <a:xfrm>
                <a:off x="8145692" y="3800116"/>
                <a:ext cx="424796" cy="369332"/>
              </a:xfrm>
              <a:prstGeom prst="rect">
                <a:avLst/>
              </a:prstGeom>
              <a:blipFill>
                <a:blip r:embed="rId1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8710916-0BBD-384A-A56B-DC0E5E65C219}"/>
                  </a:ext>
                </a:extLst>
              </p:cNvPr>
              <p:cNvSpPr txBox="1"/>
              <p:nvPr/>
            </p:nvSpPr>
            <p:spPr>
              <a:xfrm>
                <a:off x="8752798" y="376861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E8710916-0BBD-384A-A56B-DC0E5E65C219}"/>
                  </a:ext>
                </a:extLst>
              </p:cNvPr>
              <p:cNvSpPr txBox="1">
                <a:spLocks noRot="1" noChangeAspect="1" noMove="1" noResize="1" noEditPoints="1" noAdjustHandles="1" noChangeArrowheads="1" noChangeShapeType="1" noTextEdit="1"/>
              </p:cNvSpPr>
              <p:nvPr/>
            </p:nvSpPr>
            <p:spPr>
              <a:xfrm>
                <a:off x="8752798" y="3768616"/>
                <a:ext cx="424796" cy="369332"/>
              </a:xfrm>
              <a:prstGeom prst="rect">
                <a:avLst/>
              </a:prstGeom>
              <a:blipFill>
                <a:blip r:embed="rId18"/>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FE021C89-32C6-1347-A4FB-BD36BEDEF722}"/>
                  </a:ext>
                </a:extLst>
              </p:cNvPr>
              <p:cNvSpPr txBox="1"/>
              <p:nvPr/>
            </p:nvSpPr>
            <p:spPr>
              <a:xfrm>
                <a:off x="6308776" y="546289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FE021C89-32C6-1347-A4FB-BD36BEDEF722}"/>
                  </a:ext>
                </a:extLst>
              </p:cNvPr>
              <p:cNvSpPr txBox="1">
                <a:spLocks noRot="1" noChangeAspect="1" noMove="1" noResize="1" noEditPoints="1" noAdjustHandles="1" noChangeArrowheads="1" noChangeShapeType="1" noTextEdit="1"/>
              </p:cNvSpPr>
              <p:nvPr/>
            </p:nvSpPr>
            <p:spPr>
              <a:xfrm>
                <a:off x="6308776" y="5462896"/>
                <a:ext cx="424796" cy="369332"/>
              </a:xfrm>
              <a:prstGeom prst="rect">
                <a:avLst/>
              </a:prstGeom>
              <a:blipFill>
                <a:blip r:embed="rId1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EAACAAC-1384-DC49-A25A-0EC90B7D7685}"/>
                  </a:ext>
                </a:extLst>
              </p:cNvPr>
              <p:cNvSpPr txBox="1"/>
              <p:nvPr/>
            </p:nvSpPr>
            <p:spPr>
              <a:xfrm>
                <a:off x="6300642" y="614551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BEAACAAC-1384-DC49-A25A-0EC90B7D7685}"/>
                  </a:ext>
                </a:extLst>
              </p:cNvPr>
              <p:cNvSpPr txBox="1">
                <a:spLocks noRot="1" noChangeAspect="1" noMove="1" noResize="1" noEditPoints="1" noAdjustHandles="1" noChangeArrowheads="1" noChangeShapeType="1" noTextEdit="1"/>
              </p:cNvSpPr>
              <p:nvPr/>
            </p:nvSpPr>
            <p:spPr>
              <a:xfrm>
                <a:off x="6300642" y="6145516"/>
                <a:ext cx="424796" cy="369332"/>
              </a:xfrm>
              <a:prstGeom prst="rect">
                <a:avLst/>
              </a:prstGeom>
              <a:blipFill>
                <a:blip r:embed="rId20"/>
                <a:stretch>
                  <a:fillRect l="-11429" r="-11429" b="-333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3F4BAE44-7D08-AF76-1564-A76E84C15102}"/>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/90</a:t>
            </a:r>
            <a:endParaRPr kumimoji="1" lang="zh-CN" altLang="en-US" dirty="0"/>
          </a:p>
        </p:txBody>
      </p:sp>
    </p:spTree>
    <p:extLst>
      <p:ext uri="{BB962C8B-B14F-4D97-AF65-F5344CB8AC3E}">
        <p14:creationId xmlns:p14="http://schemas.microsoft.com/office/powerpoint/2010/main" val="74561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基本和常用逻辑运算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108932" y="708903"/>
                <a:ext cx="11974135" cy="607127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与逻辑关系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当决定一件事情的各个条件全部具备时，这件事情才会发生</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例：只有开关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与开关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都闭合时，灯</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𝑌</m:t>
                        </m:r>
                      </m:e>
                      <m:sub>
                        <m:r>
                          <a:rPr kumimoji="1" lang="en-US" altLang="zh-CN" sz="2400" i="1" dirty="0" smtClean="0">
                            <a:latin typeface="Cambria Math" panose="02040503050406030204" pitchFamily="18" charset="0"/>
                            <a:ea typeface="KaiTi" panose="02010609060101010101" pitchFamily="49" charset="-122"/>
                          </a:rPr>
                          <m:t>1</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才会亮；对于灯</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𝑌</m:t>
                        </m:r>
                      </m:e>
                      <m:sub>
                        <m:r>
                          <a:rPr kumimoji="1" lang="en-US" altLang="zh-CN" sz="2400" i="1" dirty="0" smtClean="0">
                            <a:latin typeface="Cambria Math" panose="02040503050406030204" pitchFamily="18" charset="0"/>
                            <a:ea typeface="KaiTi" panose="02010609060101010101" pitchFamily="49" charset="-122"/>
                          </a:rPr>
                          <m:t>1</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亮这件事来讲，开关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KaiTi" panose="02010609060101010101" pitchFamily="49" charset="-122"/>
                    <a:ea typeface="KaiTi" panose="02010609060101010101" pitchFamily="49" charset="-122"/>
                  </a:rPr>
                  <a:t>、开关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闭合是与的逻辑关系</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或逻辑关系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当决定一件事情的各个条件中，只要有一个具备，这件事情就会发生</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例：只要开关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或开关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闭合，灯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2</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就会亮；对于灯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b="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2</m:t>
                        </m:r>
                      </m:sub>
                    </m:sSub>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亮这件事来讲，开关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KaiTi" panose="02010609060101010101" pitchFamily="49" charset="-122"/>
                    <a:ea typeface="KaiTi" panose="02010609060101010101" pitchFamily="49" charset="-122"/>
                  </a:rPr>
                  <a:t>、开关</a:t>
                </a:r>
                <a14:m>
                  <m:oMath xmlns:m="http://schemas.openxmlformats.org/officeDocument/2006/math">
                    <m:r>
                      <a:rPr kumimoji="1" lang="zh-CN" altLang="en-US" sz="2400" b="0" i="0"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闭合是或的逻辑关系</a:t>
                </a: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非逻辑关系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非就是反，就是否定</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例：当开关</a:t>
                </a:r>
                <a14:m>
                  <m:oMath xmlns:m="http://schemas.openxmlformats.org/officeDocument/2006/math">
                    <m:r>
                      <a:rPr kumimoji="1" lang="zh-CN" altLang="en-US" sz="2400"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𝐴</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断开时，灯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3</m:t>
                        </m:r>
                      </m:sub>
                    </m:sSub>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亮，闭合时反而会灭；对于灯</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𝑌</m:t>
                        </m:r>
                      </m:e>
                      <m:sub>
                        <m:r>
                          <a:rPr kumimoji="1" lang="en-US" altLang="zh-CN" sz="2400" b="0" i="1" dirty="0" smtClean="0">
                            <a:latin typeface="Cambria Math" panose="02040503050406030204" pitchFamily="18" charset="0"/>
                            <a:ea typeface="KaiTi" panose="02010609060101010101" pitchFamily="49" charset="-122"/>
                          </a:rPr>
                          <m:t>3</m:t>
                        </m:r>
                      </m:sub>
                    </m:sSub>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亮这件事来讲，开关闭合是一种非的逻辑关系</a:t>
                </a: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108932" y="708903"/>
                <a:ext cx="11974135" cy="6071277"/>
              </a:xfrm>
              <a:prstGeom prst="rect">
                <a:avLst/>
              </a:prstGeom>
              <a:blipFill>
                <a:blip r:embed="rId2"/>
                <a:stretch>
                  <a:fillRect l="-848" t="-626" r="-212" b="-12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91424D2-D470-9715-3530-C9C64F1B15DC}"/>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/90</a:t>
            </a:r>
            <a:endParaRPr kumimoji="1" lang="zh-CN" altLang="en-US" dirty="0"/>
          </a:p>
        </p:txBody>
      </p:sp>
    </p:spTree>
    <p:extLst>
      <p:ext uri="{BB962C8B-B14F-4D97-AF65-F5344CB8AC3E}">
        <p14:creationId xmlns:p14="http://schemas.microsoft.com/office/powerpoint/2010/main" val="725023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1" y="836687"/>
            <a:ext cx="12191999" cy="522925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用几何相邻形象地表示变量各个最小项在逻辑上的相邻性</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在卡诺图中，凡是几何相邻的最小项，在逻辑上都是相邻的</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变量取值之所以用循环码，就是为了保证这一特性</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几何相邻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相接：紧挨着</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相对：任一行或一列的两头</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相重：对折起来后位置重合</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逻辑相邻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如果两个最小项，除了一个变量的形式不同以外，其余的都相同，那么这两个最小项就成为在逻辑上是相邻的</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2AB47FEF-AC58-784B-A6B2-611E3FBCDE33}"/>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/90</a:t>
            </a:r>
            <a:endParaRPr kumimoji="1" lang="zh-CN" altLang="en-US" dirty="0"/>
          </a:p>
        </p:txBody>
      </p:sp>
    </p:spTree>
    <p:extLst>
      <p:ext uri="{BB962C8B-B14F-4D97-AF65-F5344CB8AC3E}">
        <p14:creationId xmlns:p14="http://schemas.microsoft.com/office/powerpoint/2010/main" val="2890521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变量卡诺图的特点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4255748"/>
            <a:ext cx="12192000" cy="144924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主要缺点：随着变量个数的增加，图形迅速地复杂起来</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当变量多于</a:t>
            </a:r>
            <a:r>
              <a:rPr kumimoji="1" lang="en-US" altLang="zh-CN" sz="2400" dirty="0">
                <a:latin typeface="KaiTi" panose="02010609060101010101" pitchFamily="49" charset="-122"/>
                <a:ea typeface="KaiTi" panose="02010609060101010101" pitchFamily="49" charset="-122"/>
              </a:rPr>
              <a:t>6</a:t>
            </a:r>
            <a:r>
              <a:rPr kumimoji="1" lang="zh-CN" altLang="en-US" sz="2400" dirty="0">
                <a:latin typeface="KaiTi" panose="02010609060101010101" pitchFamily="49" charset="-122"/>
                <a:ea typeface="KaiTi" panose="02010609060101010101" pitchFamily="49" charset="-122"/>
              </a:rPr>
              <a:t>个时，不仅画图十分麻烦，而且即使画出来了，许多小方块（最小项），是否逻辑相邻也难以辨认，已无使用价值</a:t>
            </a:r>
            <a:endParaRPr kumimoji="1" lang="en-US" altLang="zh-CN" sz="2400" dirty="0">
              <a:latin typeface="KaiTi" panose="02010609060101010101" pitchFamily="49" charset="-122"/>
              <a:ea typeface="KaiTi" panose="02010609060101010101" pitchFamily="49" charset="-122"/>
            </a:endParaRPr>
          </a:p>
        </p:txBody>
      </p:sp>
      <p:sp>
        <p:nvSpPr>
          <p:cNvPr id="2" name="矩形 1">
            <a:extLst>
              <a:ext uri="{FF2B5EF4-FFF2-40B4-BE49-F238E27FC236}">
                <a16:creationId xmlns:a16="http://schemas.microsoft.com/office/drawing/2014/main" id="{DE8D9391-BE09-E941-A839-A618230DBAF1}"/>
              </a:ext>
            </a:extLst>
          </p:cNvPr>
          <p:cNvSpPr/>
          <p:nvPr/>
        </p:nvSpPr>
        <p:spPr>
          <a:xfrm>
            <a:off x="0" y="1042978"/>
            <a:ext cx="8388626" cy="194720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逻辑相邻</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如果两个最小项，除了一个变量的形式不同以外，其余的都相同，那么这两个最小项就成为在逻辑上是相邻的</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solidFill>
                  <a:srgbClr val="FF0000"/>
                </a:solidFill>
                <a:latin typeface="KaiTi" panose="02010609060101010101" pitchFamily="49" charset="-122"/>
                <a:ea typeface="KaiTi" panose="02010609060101010101" pitchFamily="49" charset="-122"/>
              </a:rPr>
              <a:t>在逻辑上相邻的最小项，是可以合并的</a:t>
            </a:r>
            <a:endParaRPr kumimoji="1" lang="en-US" altLang="zh-CN" sz="2400" dirty="0">
              <a:solidFill>
                <a:srgbClr val="FF0000"/>
              </a:solidFill>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81C04D4-1674-1542-A279-E039B48037A0}"/>
                  </a:ext>
                </a:extLst>
              </p:cNvPr>
              <p:cNvSpPr/>
              <p:nvPr/>
            </p:nvSpPr>
            <p:spPr>
              <a:xfrm>
                <a:off x="9154841" y="1878307"/>
                <a:ext cx="20490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solidFill>
                            <a:srgbClr val="FF0000"/>
                          </a:solidFill>
                          <a:latin typeface="Cambria Math" panose="02040503050406030204" pitchFamily="18" charset="0"/>
                          <a:ea typeface="KaiTi" panose="02010609060101010101" pitchFamily="49" charset="-122"/>
                        </a:rPr>
                        <m:t>𝐴𝐵</m:t>
                      </m:r>
                      <m:r>
                        <a:rPr kumimoji="1" lang="en-US" altLang="zh-CN" sz="2400" i="1" smtClean="0">
                          <a:solidFill>
                            <a:srgbClr val="FF0000"/>
                          </a:solidFill>
                          <a:latin typeface="Cambria Math" panose="02040503050406030204" pitchFamily="18" charset="0"/>
                          <a:ea typeface="KaiTi" panose="02010609060101010101" pitchFamily="49" charset="-122"/>
                        </a:rPr>
                        <m:t>+</m:t>
                      </m:r>
                      <m:r>
                        <a:rPr kumimoji="1" lang="en-US" altLang="zh-CN" sz="2400" i="1" smtClean="0">
                          <a:solidFill>
                            <a:srgbClr val="FF0000"/>
                          </a:solidFill>
                          <a:latin typeface="Cambria Math" panose="02040503050406030204" pitchFamily="18" charset="0"/>
                          <a:ea typeface="KaiTi" panose="02010609060101010101" pitchFamily="49" charset="-122"/>
                        </a:rPr>
                        <m:t>𝐴</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r>
                        <a:rPr kumimoji="1" lang="en-US" altLang="zh-CN" sz="2400" i="1" dirty="0">
                          <a:solidFill>
                            <a:srgbClr val="FF0000"/>
                          </a:solidFill>
                          <a:latin typeface="Cambria Math" panose="02040503050406030204" pitchFamily="18" charset="0"/>
                          <a:ea typeface="KaiTi" panose="02010609060101010101" pitchFamily="49" charset="-122"/>
                        </a:rPr>
                        <m:t>=</m:t>
                      </m:r>
                      <m:r>
                        <a:rPr kumimoji="1" lang="en-US" altLang="zh-CN" sz="2400" i="1" dirty="0">
                          <a:solidFill>
                            <a:srgbClr val="FF0000"/>
                          </a:solidFill>
                          <a:latin typeface="Cambria Math" panose="02040503050406030204" pitchFamily="18" charset="0"/>
                          <a:ea typeface="KaiTi" panose="02010609060101010101" pitchFamily="49" charset="-122"/>
                        </a:rPr>
                        <m:t>𝐴</m:t>
                      </m:r>
                    </m:oMath>
                  </m:oMathPara>
                </a14:m>
                <a:endParaRPr lang="zh-CN" altLang="en-US" sz="2400" dirty="0">
                  <a:solidFill>
                    <a:srgbClr val="FF0000"/>
                  </a:solidFill>
                </a:endParaRPr>
              </a:p>
            </p:txBody>
          </p:sp>
        </mc:Choice>
        <mc:Fallback xmlns="">
          <p:sp>
            <p:nvSpPr>
              <p:cNvPr id="6" name="矩形 5">
                <a:extLst>
                  <a:ext uri="{FF2B5EF4-FFF2-40B4-BE49-F238E27FC236}">
                    <a16:creationId xmlns:a16="http://schemas.microsoft.com/office/drawing/2014/main" id="{581C04D4-1674-1542-A279-E039B48037A0}"/>
                  </a:ext>
                </a:extLst>
              </p:cNvPr>
              <p:cNvSpPr>
                <a:spLocks noRot="1" noChangeAspect="1" noMove="1" noResize="1" noEditPoints="1" noAdjustHandles="1" noChangeArrowheads="1" noChangeShapeType="1" noTextEdit="1"/>
              </p:cNvSpPr>
              <p:nvPr/>
            </p:nvSpPr>
            <p:spPr>
              <a:xfrm>
                <a:off x="9154841" y="1878307"/>
                <a:ext cx="2049087"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0A320C3-5E5B-7745-A10D-47E77912C6AE}"/>
                  </a:ext>
                </a:extLst>
              </p:cNvPr>
              <p:cNvSpPr/>
              <p:nvPr/>
            </p:nvSpPr>
            <p:spPr>
              <a:xfrm>
                <a:off x="8388626" y="2339972"/>
                <a:ext cx="3156663" cy="514243"/>
              </a:xfrm>
              <a:prstGeom prst="rect">
                <a:avLst/>
              </a:prstGeom>
            </p:spPr>
            <p:txBody>
              <a:bodyPr wrap="square">
                <a:spAutoFit/>
              </a:bodyPr>
              <a:lstStyle/>
              <a:p>
                <a:pPr lvl="1">
                  <a:lnSpc>
                    <a:spcPct val="114000"/>
                  </a:lnSpc>
                  <a:spcBef>
                    <a:spcPts val="600"/>
                  </a:spcBef>
                </a:pPr>
                <a14:m>
                  <m:oMathPara xmlns:m="http://schemas.openxmlformats.org/officeDocument/2006/math">
                    <m:oMathParaPr>
                      <m:jc m:val="center"/>
                    </m:oMathParaPr>
                    <m:oMath xmlns:m="http://schemas.openxmlformats.org/officeDocument/2006/math">
                      <m:r>
                        <a:rPr kumimoji="1" lang="en-US" altLang="zh-CN" sz="2400" i="1" smtClean="0">
                          <a:solidFill>
                            <a:srgbClr val="FF0000"/>
                          </a:solidFill>
                          <a:latin typeface="Cambria Math" panose="02040503050406030204" pitchFamily="18" charset="0"/>
                          <a:ea typeface="KaiTi" panose="02010609060101010101" pitchFamily="49" charset="-122"/>
                        </a:rPr>
                        <m:t>𝐴</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𝐶</m:t>
                          </m:r>
                        </m:e>
                      </m:acc>
                      <m:r>
                        <a:rPr kumimoji="1" lang="en-US" altLang="zh-CN" sz="2400" i="1">
                          <a:solidFill>
                            <a:srgbClr val="FF0000"/>
                          </a:solidFill>
                          <a:latin typeface="Cambria Math" panose="02040503050406030204" pitchFamily="18" charset="0"/>
                          <a:ea typeface="KaiTi" panose="02010609060101010101" pitchFamily="49" charset="-122"/>
                        </a:rPr>
                        <m:t>+</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𝐴</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𝐶</m:t>
                          </m:r>
                        </m:e>
                      </m:acc>
                      <m:r>
                        <a:rPr kumimoji="1" lang="en-US" altLang="zh-CN" sz="2400" i="1">
                          <a:solidFill>
                            <a:srgbClr val="FF0000"/>
                          </a:solidFill>
                          <a:latin typeface="Cambria Math" panose="02040503050406030204" pitchFamily="18" charset="0"/>
                          <a:ea typeface="KaiTi" panose="02010609060101010101" pitchFamily="49" charset="-122"/>
                        </a:rPr>
                        <m:t>=</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𝐶</m:t>
                          </m:r>
                        </m:e>
                      </m:acc>
                    </m:oMath>
                  </m:oMathPara>
                </a14:m>
                <a:endParaRPr kumimoji="1" lang="en-US" altLang="zh-CN" sz="2400" dirty="0">
                  <a:solidFill>
                    <a:srgbClr val="FF0000"/>
                  </a:solidFill>
                  <a:latin typeface="KaiTi" panose="02010609060101010101" pitchFamily="49" charset="-122"/>
                  <a:ea typeface="KaiTi" panose="02010609060101010101" pitchFamily="49" charset="-122"/>
                </a:endParaRPr>
              </a:p>
            </p:txBody>
          </p:sp>
        </mc:Choice>
        <mc:Fallback xmlns="">
          <p:sp>
            <p:nvSpPr>
              <p:cNvPr id="7" name="矩形 6">
                <a:extLst>
                  <a:ext uri="{FF2B5EF4-FFF2-40B4-BE49-F238E27FC236}">
                    <a16:creationId xmlns:a16="http://schemas.microsoft.com/office/drawing/2014/main" id="{80A320C3-5E5B-7745-A10D-47E77912C6AE}"/>
                  </a:ext>
                </a:extLst>
              </p:cNvPr>
              <p:cNvSpPr>
                <a:spLocks noRot="1" noChangeAspect="1" noMove="1" noResize="1" noEditPoints="1" noAdjustHandles="1" noChangeArrowheads="1" noChangeShapeType="1" noTextEdit="1"/>
              </p:cNvSpPr>
              <p:nvPr/>
            </p:nvSpPr>
            <p:spPr>
              <a:xfrm>
                <a:off x="8388626" y="2339972"/>
                <a:ext cx="3156663" cy="514243"/>
              </a:xfrm>
              <a:prstGeom prst="rect">
                <a:avLst/>
              </a:prstGeom>
              <a:blipFill>
                <a:blip r:embed="rId3"/>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91BE4948-422D-916B-649B-E641725F15C6}"/>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/90</a:t>
            </a:r>
            <a:endParaRPr kumimoji="1" lang="zh-CN" altLang="en-US" dirty="0"/>
          </a:p>
        </p:txBody>
      </p:sp>
    </p:spTree>
    <p:extLst>
      <p:ext uri="{BB962C8B-B14F-4D97-AF65-F5344CB8AC3E}">
        <p14:creationId xmlns:p14="http://schemas.microsoft.com/office/powerpoint/2010/main" val="31642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变量卡诺图中最小项合并的规律</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E8D9391-BE09-E941-A839-A618230DBAF1}"/>
                  </a:ext>
                </a:extLst>
              </p:cNvPr>
              <p:cNvSpPr/>
              <p:nvPr/>
            </p:nvSpPr>
            <p:spPr>
              <a:xfrm>
                <a:off x="0" y="1042978"/>
                <a:ext cx="12192000" cy="104176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凡是几何相邻的最小项均可合并，合并时可以消去有关变量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一般来说，</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个最小项合并时可以消去</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2" name="矩形 1">
                <a:extLst>
                  <a:ext uri="{FF2B5EF4-FFF2-40B4-BE49-F238E27FC236}">
                    <a16:creationId xmlns:a16="http://schemas.microsoft.com/office/drawing/2014/main" id="{DE8D9391-BE09-E941-A839-A618230DBAF1}"/>
                  </a:ext>
                </a:extLst>
              </p:cNvPr>
              <p:cNvSpPr>
                <a:spLocks noRot="1" noChangeAspect="1" noMove="1" noResize="1" noEditPoints="1" noAdjustHandles="1" noChangeArrowheads="1" noChangeShapeType="1" noTextEdit="1"/>
              </p:cNvSpPr>
              <p:nvPr/>
            </p:nvSpPr>
            <p:spPr>
              <a:xfrm>
                <a:off x="0" y="1042978"/>
                <a:ext cx="12192000" cy="1041760"/>
              </a:xfrm>
              <a:prstGeom prst="rect">
                <a:avLst/>
              </a:prstGeom>
              <a:blipFill>
                <a:blip r:embed="rId2"/>
                <a:stretch>
                  <a:fillRect l="-938" t="-2410" b="-1084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547D7B4-D4C2-9647-9EA9-69DCF04CA932}"/>
              </a:ext>
            </a:extLst>
          </p:cNvPr>
          <p:cNvPicPr>
            <a:picLocks noChangeAspect="1"/>
          </p:cNvPicPr>
          <p:nvPr/>
        </p:nvPicPr>
        <p:blipFill>
          <a:blip r:embed="rId3"/>
          <a:srcRect/>
          <a:stretch/>
        </p:blipFill>
        <p:spPr>
          <a:xfrm>
            <a:off x="898574" y="2169517"/>
            <a:ext cx="4555475" cy="4688482"/>
          </a:xfrm>
          <a:prstGeom prst="rect">
            <a:avLst/>
          </a:prstGeom>
        </p:spPr>
      </p:pic>
      <p:pic>
        <p:nvPicPr>
          <p:cNvPr id="11" name="图片 10">
            <a:extLst>
              <a:ext uri="{FF2B5EF4-FFF2-40B4-BE49-F238E27FC236}">
                <a16:creationId xmlns:a16="http://schemas.microsoft.com/office/drawing/2014/main" id="{434ADB3C-92F0-5C46-AC57-29F1148873E3}"/>
              </a:ext>
            </a:extLst>
          </p:cNvPr>
          <p:cNvPicPr>
            <a:picLocks noChangeAspect="1"/>
          </p:cNvPicPr>
          <p:nvPr/>
        </p:nvPicPr>
        <p:blipFill>
          <a:blip r:embed="rId4"/>
          <a:srcRect/>
          <a:stretch/>
        </p:blipFill>
        <p:spPr>
          <a:xfrm>
            <a:off x="5947500" y="2169518"/>
            <a:ext cx="5199359" cy="4694567"/>
          </a:xfrm>
          <a:prstGeom prst="rect">
            <a:avLst/>
          </a:prstGeom>
        </p:spPr>
      </p:pic>
      <p:sp>
        <p:nvSpPr>
          <p:cNvPr id="3" name="灯片编号占位符 2">
            <a:extLst>
              <a:ext uri="{FF2B5EF4-FFF2-40B4-BE49-F238E27FC236}">
                <a16:creationId xmlns:a16="http://schemas.microsoft.com/office/drawing/2014/main" id="{3FE4BDD9-438E-0989-9D3C-5961920B641C}"/>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/90</a:t>
            </a:r>
            <a:endParaRPr kumimoji="1" lang="zh-CN" altLang="en-US" dirty="0"/>
          </a:p>
        </p:txBody>
      </p:sp>
    </p:spTree>
    <p:extLst>
      <p:ext uri="{BB962C8B-B14F-4D97-AF65-F5344CB8AC3E}">
        <p14:creationId xmlns:p14="http://schemas.microsoft.com/office/powerpoint/2010/main" val="2087110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变量卡诺图中最小项合并的规律</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E8D9391-BE09-E941-A839-A618230DBAF1}"/>
                  </a:ext>
                </a:extLst>
              </p:cNvPr>
              <p:cNvSpPr/>
              <p:nvPr/>
            </p:nvSpPr>
            <p:spPr>
              <a:xfrm>
                <a:off x="0" y="1042978"/>
                <a:ext cx="12192000" cy="104176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凡是几何相邻的最小项均可合并，合并时可以消去有关变量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一般来说，</a:t>
                </a:r>
                <a14:m>
                  <m:oMath xmlns:m="http://schemas.openxmlformats.org/officeDocument/2006/math">
                    <m:sSup>
                      <m:sSupPr>
                        <m:ctrlPr>
                          <a:rPr kumimoji="1" lang="en-US" altLang="zh-CN" sz="2400" b="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b="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个最小项合并时可以消去</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个变量</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2" name="矩形 1">
                <a:extLst>
                  <a:ext uri="{FF2B5EF4-FFF2-40B4-BE49-F238E27FC236}">
                    <a16:creationId xmlns:a16="http://schemas.microsoft.com/office/drawing/2014/main" id="{DE8D9391-BE09-E941-A839-A618230DBAF1}"/>
                  </a:ext>
                </a:extLst>
              </p:cNvPr>
              <p:cNvSpPr>
                <a:spLocks noRot="1" noChangeAspect="1" noMove="1" noResize="1" noEditPoints="1" noAdjustHandles="1" noChangeArrowheads="1" noChangeShapeType="1" noTextEdit="1"/>
              </p:cNvSpPr>
              <p:nvPr/>
            </p:nvSpPr>
            <p:spPr>
              <a:xfrm>
                <a:off x="0" y="1042978"/>
                <a:ext cx="12192000" cy="1041760"/>
              </a:xfrm>
              <a:prstGeom prst="rect">
                <a:avLst/>
              </a:prstGeom>
              <a:blipFill>
                <a:blip r:embed="rId2"/>
                <a:stretch>
                  <a:fillRect l="-938" t="-2410" b="-1084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E2D78441-D95E-9147-BE1B-13B0406173B2}"/>
              </a:ext>
            </a:extLst>
          </p:cNvPr>
          <p:cNvPicPr>
            <a:picLocks noChangeAspect="1"/>
          </p:cNvPicPr>
          <p:nvPr/>
        </p:nvPicPr>
        <p:blipFill>
          <a:blip r:embed="rId3"/>
          <a:srcRect/>
          <a:stretch/>
        </p:blipFill>
        <p:spPr>
          <a:xfrm>
            <a:off x="2043880" y="2228723"/>
            <a:ext cx="8104240" cy="4614513"/>
          </a:xfrm>
          <a:prstGeom prst="rect">
            <a:avLst/>
          </a:prstGeom>
        </p:spPr>
      </p:pic>
      <p:sp>
        <p:nvSpPr>
          <p:cNvPr id="3" name="灯片编号占位符 2">
            <a:extLst>
              <a:ext uri="{FF2B5EF4-FFF2-40B4-BE49-F238E27FC236}">
                <a16:creationId xmlns:a16="http://schemas.microsoft.com/office/drawing/2014/main" id="{9B07BE59-2C13-D1EA-082C-ADC6F9687A2C}"/>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/90</a:t>
            </a:r>
            <a:endParaRPr kumimoji="1" lang="zh-CN" altLang="en-US" dirty="0"/>
          </a:p>
        </p:txBody>
      </p:sp>
    </p:spTree>
    <p:extLst>
      <p:ext uri="{BB962C8B-B14F-4D97-AF65-F5344CB8AC3E}">
        <p14:creationId xmlns:p14="http://schemas.microsoft.com/office/powerpoint/2010/main" val="442527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逻辑函数的卡诺图</a:t>
            </a:r>
          </a:p>
        </p:txBody>
      </p:sp>
      <p:sp>
        <p:nvSpPr>
          <p:cNvPr id="2" name="矩形 1">
            <a:extLst>
              <a:ext uri="{FF2B5EF4-FFF2-40B4-BE49-F238E27FC236}">
                <a16:creationId xmlns:a16="http://schemas.microsoft.com/office/drawing/2014/main" id="{DE8D9391-BE09-E941-A839-A618230DBAF1}"/>
              </a:ext>
            </a:extLst>
          </p:cNvPr>
          <p:cNvSpPr/>
          <p:nvPr/>
        </p:nvSpPr>
        <p:spPr>
          <a:xfrm>
            <a:off x="0" y="740247"/>
            <a:ext cx="12192000" cy="2445157"/>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在与或表达式基础上，画逻辑函数的卡诺图，可按下列步骤</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画出函数变量的卡诺图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在函数的每一个乘积项所包含的最小项处都填上</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，剩下的填上</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或不填，所得到的就是函数的卡诺图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并不需要将与或式进一步展开成标准与或式</a:t>
            </a:r>
            <a:endParaRPr kumimoji="1" lang="en-US" altLang="zh-CN" sz="2400" dirty="0">
              <a:latin typeface="KaiTi" panose="02010609060101010101" pitchFamily="49" charset="-122"/>
              <a:ea typeface="KaiTi" panose="02010609060101010101" pitchFamily="49" charset="-122"/>
            </a:endParaRPr>
          </a:p>
        </p:txBody>
      </p:sp>
      <p:graphicFrame>
        <p:nvGraphicFramePr>
          <p:cNvPr id="6" name="表格 5">
            <a:extLst>
              <a:ext uri="{FF2B5EF4-FFF2-40B4-BE49-F238E27FC236}">
                <a16:creationId xmlns:a16="http://schemas.microsoft.com/office/drawing/2014/main" id="{7C94EA55-C467-AC4F-B32F-EED31A01DE36}"/>
              </a:ext>
            </a:extLst>
          </p:cNvPr>
          <p:cNvGraphicFramePr>
            <a:graphicFrameLocks noGrp="1"/>
          </p:cNvGraphicFramePr>
          <p:nvPr>
            <p:extLst>
              <p:ext uri="{D42A27DB-BD31-4B8C-83A1-F6EECF244321}">
                <p14:modId xmlns:p14="http://schemas.microsoft.com/office/powerpoint/2010/main" val="1363557109"/>
              </p:ext>
            </p:extLst>
          </p:nvPr>
        </p:nvGraphicFramePr>
        <p:xfrm>
          <a:off x="1966583" y="3968090"/>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7" name="直线连接符 6">
            <a:extLst>
              <a:ext uri="{FF2B5EF4-FFF2-40B4-BE49-F238E27FC236}">
                <a16:creationId xmlns:a16="http://schemas.microsoft.com/office/drawing/2014/main" id="{1654F15D-11FC-5E49-9811-D1D942995B74}"/>
              </a:ext>
            </a:extLst>
          </p:cNvPr>
          <p:cNvCxnSpPr/>
          <p:nvPr/>
        </p:nvCxnSpPr>
        <p:spPr>
          <a:xfrm flipH="1" flipV="1">
            <a:off x="1481190" y="3426940"/>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D0F863-4F61-8D40-AC23-E7C9A99C12B0}"/>
                  </a:ext>
                </a:extLst>
              </p:cNvPr>
              <p:cNvSpPr txBox="1"/>
              <p:nvPr/>
            </p:nvSpPr>
            <p:spPr>
              <a:xfrm>
                <a:off x="1216570" y="3608427"/>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FED0F863-4F61-8D40-AC23-E7C9A99C12B0}"/>
                  </a:ext>
                </a:extLst>
              </p:cNvPr>
              <p:cNvSpPr txBox="1">
                <a:spLocks noRot="1" noChangeAspect="1" noMove="1" noResize="1" noEditPoints="1" noAdjustHandles="1" noChangeArrowheads="1" noChangeShapeType="1" noTextEdit="1"/>
              </p:cNvSpPr>
              <p:nvPr/>
            </p:nvSpPr>
            <p:spPr>
              <a:xfrm>
                <a:off x="1216570" y="3608427"/>
                <a:ext cx="490775" cy="369332"/>
              </a:xfrm>
              <a:prstGeom prst="rect">
                <a:avLst/>
              </a:prstGeom>
              <a:blipFill>
                <a:blip r:embed="rId2"/>
                <a:stretch>
                  <a:fillRect l="-13158" r="-1052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72B8A1C-EF3E-4247-9EE7-E7EC70709374}"/>
                  </a:ext>
                </a:extLst>
              </p:cNvPr>
              <p:cNvSpPr txBox="1"/>
              <p:nvPr/>
            </p:nvSpPr>
            <p:spPr>
              <a:xfrm>
                <a:off x="1645992" y="3296027"/>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9" name="文本框 8">
                <a:extLst>
                  <a:ext uri="{FF2B5EF4-FFF2-40B4-BE49-F238E27FC236}">
                    <a16:creationId xmlns:a16="http://schemas.microsoft.com/office/drawing/2014/main" id="{172B8A1C-EF3E-4247-9EE7-E7EC70709374}"/>
                  </a:ext>
                </a:extLst>
              </p:cNvPr>
              <p:cNvSpPr txBox="1">
                <a:spLocks noRot="1" noChangeAspect="1" noMove="1" noResize="1" noEditPoints="1" noAdjustHandles="1" noChangeArrowheads="1" noChangeShapeType="1" noTextEdit="1"/>
              </p:cNvSpPr>
              <p:nvPr/>
            </p:nvSpPr>
            <p:spPr>
              <a:xfrm>
                <a:off x="1645992" y="3296027"/>
                <a:ext cx="491545" cy="369332"/>
              </a:xfrm>
              <a:prstGeom prst="rect">
                <a:avLst/>
              </a:prstGeom>
              <a:blipFill>
                <a:blip r:embed="rId3"/>
                <a:stretch>
                  <a:fillRect l="-12821" r="-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9B07E78-A2B7-FB42-9894-966D22CB594C}"/>
                  </a:ext>
                </a:extLst>
              </p:cNvPr>
              <p:cNvSpPr txBox="1"/>
              <p:nvPr/>
            </p:nvSpPr>
            <p:spPr>
              <a:xfrm>
                <a:off x="2156769" y="359875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09B07E78-A2B7-FB42-9894-966D22CB594C}"/>
                  </a:ext>
                </a:extLst>
              </p:cNvPr>
              <p:cNvSpPr txBox="1">
                <a:spLocks noRot="1" noChangeAspect="1" noMove="1" noResize="1" noEditPoints="1" noAdjustHandles="1" noChangeArrowheads="1" noChangeShapeType="1" noTextEdit="1"/>
              </p:cNvSpPr>
              <p:nvPr/>
            </p:nvSpPr>
            <p:spPr>
              <a:xfrm>
                <a:off x="2156769" y="3598758"/>
                <a:ext cx="424796" cy="369332"/>
              </a:xfrm>
              <a:prstGeom prst="rect">
                <a:avLst/>
              </a:prstGeom>
              <a:blipFill>
                <a:blip r:embed="rId4"/>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A6EC26-A93C-0249-A148-7A287E1EC4E6}"/>
                  </a:ext>
                </a:extLst>
              </p:cNvPr>
              <p:cNvSpPr txBox="1"/>
              <p:nvPr/>
            </p:nvSpPr>
            <p:spPr>
              <a:xfrm>
                <a:off x="2740089" y="358103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6CA6EC26-A93C-0249-A148-7A287E1EC4E6}"/>
                  </a:ext>
                </a:extLst>
              </p:cNvPr>
              <p:cNvSpPr txBox="1">
                <a:spLocks noRot="1" noChangeAspect="1" noMove="1" noResize="1" noEditPoints="1" noAdjustHandles="1" noChangeArrowheads="1" noChangeShapeType="1" noTextEdit="1"/>
              </p:cNvSpPr>
              <p:nvPr/>
            </p:nvSpPr>
            <p:spPr>
              <a:xfrm>
                <a:off x="2740089" y="3581035"/>
                <a:ext cx="424796" cy="369332"/>
              </a:xfrm>
              <a:prstGeom prst="rect">
                <a:avLst/>
              </a:prstGeom>
              <a:blipFill>
                <a:blip r:embed="rId5"/>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1A55662-E71D-6B47-94CE-17146C3C7F5B}"/>
                  </a:ext>
                </a:extLst>
              </p:cNvPr>
              <p:cNvSpPr txBox="1"/>
              <p:nvPr/>
            </p:nvSpPr>
            <p:spPr>
              <a:xfrm>
                <a:off x="1511489" y="466279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E1A55662-E71D-6B47-94CE-17146C3C7F5B}"/>
                  </a:ext>
                </a:extLst>
              </p:cNvPr>
              <p:cNvSpPr txBox="1">
                <a:spLocks noRot="1" noChangeAspect="1" noMove="1" noResize="1" noEditPoints="1" noAdjustHandles="1" noChangeArrowheads="1" noChangeShapeType="1" noTextEdit="1"/>
              </p:cNvSpPr>
              <p:nvPr/>
            </p:nvSpPr>
            <p:spPr>
              <a:xfrm>
                <a:off x="1511489" y="4662791"/>
                <a:ext cx="424796" cy="369332"/>
              </a:xfrm>
              <a:prstGeom prst="rect">
                <a:avLst/>
              </a:prstGeom>
              <a:blipFill>
                <a:blip r:embed="rId6"/>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43BFD33-1204-5745-B636-FCC1A17E0381}"/>
                  </a:ext>
                </a:extLst>
              </p:cNvPr>
              <p:cNvSpPr txBox="1"/>
              <p:nvPr/>
            </p:nvSpPr>
            <p:spPr>
              <a:xfrm>
                <a:off x="1492747" y="409995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F43BFD33-1204-5745-B636-FCC1A17E0381}"/>
                  </a:ext>
                </a:extLst>
              </p:cNvPr>
              <p:cNvSpPr txBox="1">
                <a:spLocks noRot="1" noChangeAspect="1" noMove="1" noResize="1" noEditPoints="1" noAdjustHandles="1" noChangeArrowheads="1" noChangeShapeType="1" noTextEdit="1"/>
              </p:cNvSpPr>
              <p:nvPr/>
            </p:nvSpPr>
            <p:spPr>
              <a:xfrm>
                <a:off x="1492747" y="4099953"/>
                <a:ext cx="424796" cy="369332"/>
              </a:xfrm>
              <a:prstGeom prst="rect">
                <a:avLst/>
              </a:prstGeom>
              <a:blipFill>
                <a:blip r:embed="rId7"/>
                <a:stretch>
                  <a:fillRect l="-14706"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0112A3-FCD8-3343-BA7A-846701190C6D}"/>
                  </a:ext>
                </a:extLst>
              </p:cNvPr>
              <p:cNvSpPr txBox="1"/>
              <p:nvPr/>
            </p:nvSpPr>
            <p:spPr>
              <a:xfrm>
                <a:off x="3348405" y="35734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5F0112A3-FCD8-3343-BA7A-846701190C6D}"/>
                  </a:ext>
                </a:extLst>
              </p:cNvPr>
              <p:cNvSpPr txBox="1">
                <a:spLocks noRot="1" noChangeAspect="1" noMove="1" noResize="1" noEditPoints="1" noAdjustHandles="1" noChangeArrowheads="1" noChangeShapeType="1" noTextEdit="1"/>
              </p:cNvSpPr>
              <p:nvPr/>
            </p:nvSpPr>
            <p:spPr>
              <a:xfrm>
                <a:off x="3348405" y="3573424"/>
                <a:ext cx="424796" cy="369332"/>
              </a:xfrm>
              <a:prstGeom prst="rect">
                <a:avLst/>
              </a:prstGeom>
              <a:blipFill>
                <a:blip r:embed="rId8"/>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CBD5E1E-8F92-564F-8D1C-8F338AE51325}"/>
                  </a:ext>
                </a:extLst>
              </p:cNvPr>
              <p:cNvSpPr txBox="1"/>
              <p:nvPr/>
            </p:nvSpPr>
            <p:spPr>
              <a:xfrm>
                <a:off x="3955511" y="35419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ACBD5E1E-8F92-564F-8D1C-8F338AE51325}"/>
                  </a:ext>
                </a:extLst>
              </p:cNvPr>
              <p:cNvSpPr txBox="1">
                <a:spLocks noRot="1" noChangeAspect="1" noMove="1" noResize="1" noEditPoints="1" noAdjustHandles="1" noChangeArrowheads="1" noChangeShapeType="1" noTextEdit="1"/>
              </p:cNvSpPr>
              <p:nvPr/>
            </p:nvSpPr>
            <p:spPr>
              <a:xfrm>
                <a:off x="3955511" y="3541924"/>
                <a:ext cx="424796" cy="369332"/>
              </a:xfrm>
              <a:prstGeom prst="rect">
                <a:avLst/>
              </a:prstGeom>
              <a:blipFill>
                <a:blip r:embed="rId9"/>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5820C9-6E57-D64B-A2EE-78F56A55AA78}"/>
                  </a:ext>
                </a:extLst>
              </p:cNvPr>
              <p:cNvSpPr txBox="1"/>
              <p:nvPr/>
            </p:nvSpPr>
            <p:spPr>
              <a:xfrm>
                <a:off x="1511489" y="52362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705820C9-6E57-D64B-A2EE-78F56A55AA78}"/>
                  </a:ext>
                </a:extLst>
              </p:cNvPr>
              <p:cNvSpPr txBox="1">
                <a:spLocks noRot="1" noChangeAspect="1" noMove="1" noResize="1" noEditPoints="1" noAdjustHandles="1" noChangeArrowheads="1" noChangeShapeType="1" noTextEdit="1"/>
              </p:cNvSpPr>
              <p:nvPr/>
            </p:nvSpPr>
            <p:spPr>
              <a:xfrm>
                <a:off x="1511489" y="5236204"/>
                <a:ext cx="424796" cy="369332"/>
              </a:xfrm>
              <a:prstGeom prst="rect">
                <a:avLst/>
              </a:prstGeom>
              <a:blipFill>
                <a:blip r:embed="rId10"/>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59A162C-7298-524F-B453-552FB2227AFA}"/>
                  </a:ext>
                </a:extLst>
              </p:cNvPr>
              <p:cNvSpPr txBox="1"/>
              <p:nvPr/>
            </p:nvSpPr>
            <p:spPr>
              <a:xfrm>
                <a:off x="1503355" y="59188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59A162C-7298-524F-B453-552FB2227AFA}"/>
                  </a:ext>
                </a:extLst>
              </p:cNvPr>
              <p:cNvSpPr txBox="1">
                <a:spLocks noRot="1" noChangeAspect="1" noMove="1" noResize="1" noEditPoints="1" noAdjustHandles="1" noChangeArrowheads="1" noChangeShapeType="1" noTextEdit="1"/>
              </p:cNvSpPr>
              <p:nvPr/>
            </p:nvSpPr>
            <p:spPr>
              <a:xfrm>
                <a:off x="1503355" y="5918824"/>
                <a:ext cx="424796" cy="369332"/>
              </a:xfrm>
              <a:prstGeom prst="rect">
                <a:avLst/>
              </a:prstGeom>
              <a:blipFill>
                <a:blip r:embed="rId1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B51C26F-A723-E34D-BAD4-E2D1A788D231}"/>
                  </a:ext>
                </a:extLst>
              </p:cNvPr>
              <p:cNvSpPr/>
              <p:nvPr/>
            </p:nvSpPr>
            <p:spPr>
              <a:xfrm>
                <a:off x="1786046" y="6414357"/>
                <a:ext cx="2830134"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𝐴𝐵</m:t>
                      </m:r>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𝐶</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e>
                      </m:acc>
                    </m:oMath>
                  </m:oMathPara>
                </a14:m>
                <a:endParaRPr lang="zh-CN" altLang="en-US" sz="2400" dirty="0">
                  <a:solidFill>
                    <a:srgbClr val="FF0000"/>
                  </a:solidFill>
                </a:endParaRPr>
              </a:p>
            </p:txBody>
          </p:sp>
        </mc:Choice>
        <mc:Fallback xmlns="">
          <p:sp>
            <p:nvSpPr>
              <p:cNvPr id="3" name="矩形 2">
                <a:extLst>
                  <a:ext uri="{FF2B5EF4-FFF2-40B4-BE49-F238E27FC236}">
                    <a16:creationId xmlns:a16="http://schemas.microsoft.com/office/drawing/2014/main" id="{6B51C26F-A723-E34D-BAD4-E2D1A788D231}"/>
                  </a:ext>
                </a:extLst>
              </p:cNvPr>
              <p:cNvSpPr>
                <a:spLocks noRot="1" noChangeAspect="1" noMove="1" noResize="1" noEditPoints="1" noAdjustHandles="1" noChangeArrowheads="1" noChangeShapeType="1" noTextEdit="1"/>
              </p:cNvSpPr>
              <p:nvPr/>
            </p:nvSpPr>
            <p:spPr>
              <a:xfrm>
                <a:off x="1786046" y="6414357"/>
                <a:ext cx="2830134" cy="462434"/>
              </a:xfrm>
              <a:prstGeom prst="rect">
                <a:avLst/>
              </a:prstGeom>
              <a:blipFill>
                <a:blip r:embed="rId12"/>
                <a:stretch>
                  <a:fillRect/>
                </a:stretch>
              </a:blipFill>
            </p:spPr>
            <p:txBody>
              <a:bodyPr/>
              <a:lstStyle/>
              <a:p>
                <a:r>
                  <a:rPr lang="zh-CN" altLang="en-US">
                    <a:noFill/>
                  </a:rPr>
                  <a:t> </a:t>
                </a:r>
              </a:p>
            </p:txBody>
          </p:sp>
        </mc:Fallback>
      </mc:AlternateContent>
      <p:graphicFrame>
        <p:nvGraphicFramePr>
          <p:cNvPr id="19" name="表格 18">
            <a:extLst>
              <a:ext uri="{FF2B5EF4-FFF2-40B4-BE49-F238E27FC236}">
                <a16:creationId xmlns:a16="http://schemas.microsoft.com/office/drawing/2014/main" id="{F74139A5-2999-1244-885B-FB859BBB2F7F}"/>
              </a:ext>
            </a:extLst>
          </p:cNvPr>
          <p:cNvGraphicFramePr>
            <a:graphicFrameLocks noGrp="1"/>
          </p:cNvGraphicFramePr>
          <p:nvPr>
            <p:extLst>
              <p:ext uri="{D42A27DB-BD31-4B8C-83A1-F6EECF244321}">
                <p14:modId xmlns:p14="http://schemas.microsoft.com/office/powerpoint/2010/main" val="3836247390"/>
              </p:ext>
            </p:extLst>
          </p:nvPr>
        </p:nvGraphicFramePr>
        <p:xfrm>
          <a:off x="7669587" y="3938003"/>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20" name="直线连接符 19">
            <a:extLst>
              <a:ext uri="{FF2B5EF4-FFF2-40B4-BE49-F238E27FC236}">
                <a16:creationId xmlns:a16="http://schemas.microsoft.com/office/drawing/2014/main" id="{5F14C6B6-E3F3-544E-B9A9-2755F88A6755}"/>
              </a:ext>
            </a:extLst>
          </p:cNvPr>
          <p:cNvCxnSpPr/>
          <p:nvPr/>
        </p:nvCxnSpPr>
        <p:spPr>
          <a:xfrm flipH="1" flipV="1">
            <a:off x="7184194" y="3396853"/>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0D37FE9-639B-AA40-978C-2FCAFAAC21C1}"/>
                  </a:ext>
                </a:extLst>
              </p:cNvPr>
              <p:cNvSpPr txBox="1"/>
              <p:nvPr/>
            </p:nvSpPr>
            <p:spPr>
              <a:xfrm>
                <a:off x="6919574" y="3578340"/>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10D37FE9-639B-AA40-978C-2FCAFAAC21C1}"/>
                  </a:ext>
                </a:extLst>
              </p:cNvPr>
              <p:cNvSpPr txBox="1">
                <a:spLocks noRot="1" noChangeAspect="1" noMove="1" noResize="1" noEditPoints="1" noAdjustHandles="1" noChangeArrowheads="1" noChangeShapeType="1" noTextEdit="1"/>
              </p:cNvSpPr>
              <p:nvPr/>
            </p:nvSpPr>
            <p:spPr>
              <a:xfrm>
                <a:off x="6919574" y="3578340"/>
                <a:ext cx="490775" cy="369332"/>
              </a:xfrm>
              <a:prstGeom prst="rect">
                <a:avLst/>
              </a:prstGeom>
              <a:blipFill>
                <a:blip r:embed="rId13"/>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FD05E9-F04D-FD43-B98F-A9BF44E234D4}"/>
                  </a:ext>
                </a:extLst>
              </p:cNvPr>
              <p:cNvSpPr txBox="1"/>
              <p:nvPr/>
            </p:nvSpPr>
            <p:spPr>
              <a:xfrm>
                <a:off x="7348996" y="3265940"/>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37FD05E9-F04D-FD43-B98F-A9BF44E234D4}"/>
                  </a:ext>
                </a:extLst>
              </p:cNvPr>
              <p:cNvSpPr txBox="1">
                <a:spLocks noRot="1" noChangeAspect="1" noMove="1" noResize="1" noEditPoints="1" noAdjustHandles="1" noChangeArrowheads="1" noChangeShapeType="1" noTextEdit="1"/>
              </p:cNvSpPr>
              <p:nvPr/>
            </p:nvSpPr>
            <p:spPr>
              <a:xfrm>
                <a:off x="7348996" y="3265940"/>
                <a:ext cx="491545" cy="369332"/>
              </a:xfrm>
              <a:prstGeom prst="rect">
                <a:avLst/>
              </a:prstGeom>
              <a:blipFill>
                <a:blip r:embed="rId14"/>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7C09AE4-4400-974A-ADF1-9EDCE5D4087E}"/>
                  </a:ext>
                </a:extLst>
              </p:cNvPr>
              <p:cNvSpPr txBox="1"/>
              <p:nvPr/>
            </p:nvSpPr>
            <p:spPr>
              <a:xfrm>
                <a:off x="7859773" y="356867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97C09AE4-4400-974A-ADF1-9EDCE5D4087E}"/>
                  </a:ext>
                </a:extLst>
              </p:cNvPr>
              <p:cNvSpPr txBox="1">
                <a:spLocks noRot="1" noChangeAspect="1" noMove="1" noResize="1" noEditPoints="1" noAdjustHandles="1" noChangeArrowheads="1" noChangeShapeType="1" noTextEdit="1"/>
              </p:cNvSpPr>
              <p:nvPr/>
            </p:nvSpPr>
            <p:spPr>
              <a:xfrm>
                <a:off x="7859773" y="3568671"/>
                <a:ext cx="424796" cy="369332"/>
              </a:xfrm>
              <a:prstGeom prst="rect">
                <a:avLst/>
              </a:prstGeom>
              <a:blipFill>
                <a:blip r:embed="rId1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02E1BDA-F1EF-B148-8D6D-A292B645BF81}"/>
                  </a:ext>
                </a:extLst>
              </p:cNvPr>
              <p:cNvSpPr txBox="1"/>
              <p:nvPr/>
            </p:nvSpPr>
            <p:spPr>
              <a:xfrm>
                <a:off x="8443093" y="355094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D02E1BDA-F1EF-B148-8D6D-A292B645BF81}"/>
                  </a:ext>
                </a:extLst>
              </p:cNvPr>
              <p:cNvSpPr txBox="1">
                <a:spLocks noRot="1" noChangeAspect="1" noMove="1" noResize="1" noEditPoints="1" noAdjustHandles="1" noChangeArrowheads="1" noChangeShapeType="1" noTextEdit="1"/>
              </p:cNvSpPr>
              <p:nvPr/>
            </p:nvSpPr>
            <p:spPr>
              <a:xfrm>
                <a:off x="8443093" y="3550948"/>
                <a:ext cx="424796" cy="369332"/>
              </a:xfrm>
              <a:prstGeom prst="rect">
                <a:avLst/>
              </a:prstGeom>
              <a:blipFill>
                <a:blip r:embed="rId16"/>
                <a:stretch>
                  <a:fillRect l="-11765"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2214A2A-2EA5-8F46-8477-10F060AD6F50}"/>
                  </a:ext>
                </a:extLst>
              </p:cNvPr>
              <p:cNvSpPr txBox="1"/>
              <p:nvPr/>
            </p:nvSpPr>
            <p:spPr>
              <a:xfrm>
                <a:off x="7214493" y="46327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A2214A2A-2EA5-8F46-8477-10F060AD6F50}"/>
                  </a:ext>
                </a:extLst>
              </p:cNvPr>
              <p:cNvSpPr txBox="1">
                <a:spLocks noRot="1" noChangeAspect="1" noMove="1" noResize="1" noEditPoints="1" noAdjustHandles="1" noChangeArrowheads="1" noChangeShapeType="1" noTextEdit="1"/>
              </p:cNvSpPr>
              <p:nvPr/>
            </p:nvSpPr>
            <p:spPr>
              <a:xfrm>
                <a:off x="7214493" y="4632704"/>
                <a:ext cx="424796" cy="369332"/>
              </a:xfrm>
              <a:prstGeom prst="rect">
                <a:avLst/>
              </a:prstGeom>
              <a:blipFill>
                <a:blip r:embed="rId1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D09819D-5890-C944-AB21-A1EF0FD74455}"/>
                  </a:ext>
                </a:extLst>
              </p:cNvPr>
              <p:cNvSpPr txBox="1"/>
              <p:nvPr/>
            </p:nvSpPr>
            <p:spPr>
              <a:xfrm>
                <a:off x="7195751" y="406986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CD09819D-5890-C944-AB21-A1EF0FD74455}"/>
                  </a:ext>
                </a:extLst>
              </p:cNvPr>
              <p:cNvSpPr txBox="1">
                <a:spLocks noRot="1" noChangeAspect="1" noMove="1" noResize="1" noEditPoints="1" noAdjustHandles="1" noChangeArrowheads="1" noChangeShapeType="1" noTextEdit="1"/>
              </p:cNvSpPr>
              <p:nvPr/>
            </p:nvSpPr>
            <p:spPr>
              <a:xfrm>
                <a:off x="7195751" y="4069866"/>
                <a:ext cx="424796" cy="369332"/>
              </a:xfrm>
              <a:prstGeom prst="rect">
                <a:avLst/>
              </a:prstGeom>
              <a:blipFill>
                <a:blip r:embed="rId18"/>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EE65414-30EF-724A-B740-D4B3EA3F4C54}"/>
                  </a:ext>
                </a:extLst>
              </p:cNvPr>
              <p:cNvSpPr txBox="1"/>
              <p:nvPr/>
            </p:nvSpPr>
            <p:spPr>
              <a:xfrm>
                <a:off x="9051409" y="35433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BEE65414-30EF-724A-B740-D4B3EA3F4C54}"/>
                  </a:ext>
                </a:extLst>
              </p:cNvPr>
              <p:cNvSpPr txBox="1">
                <a:spLocks noRot="1" noChangeAspect="1" noMove="1" noResize="1" noEditPoints="1" noAdjustHandles="1" noChangeArrowheads="1" noChangeShapeType="1" noTextEdit="1"/>
              </p:cNvSpPr>
              <p:nvPr/>
            </p:nvSpPr>
            <p:spPr>
              <a:xfrm>
                <a:off x="9051409" y="3543337"/>
                <a:ext cx="424796" cy="369332"/>
              </a:xfrm>
              <a:prstGeom prst="rect">
                <a:avLst/>
              </a:prstGeom>
              <a:blipFill>
                <a:blip r:embed="rId1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4167353-F93F-2440-B5AE-B1701ABF27A3}"/>
                  </a:ext>
                </a:extLst>
              </p:cNvPr>
              <p:cNvSpPr txBox="1"/>
              <p:nvPr/>
            </p:nvSpPr>
            <p:spPr>
              <a:xfrm>
                <a:off x="9658515" y="35118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54167353-F93F-2440-B5AE-B1701ABF27A3}"/>
                  </a:ext>
                </a:extLst>
              </p:cNvPr>
              <p:cNvSpPr txBox="1">
                <a:spLocks noRot="1" noChangeAspect="1" noMove="1" noResize="1" noEditPoints="1" noAdjustHandles="1" noChangeArrowheads="1" noChangeShapeType="1" noTextEdit="1"/>
              </p:cNvSpPr>
              <p:nvPr/>
            </p:nvSpPr>
            <p:spPr>
              <a:xfrm>
                <a:off x="9658515" y="3511837"/>
                <a:ext cx="424796" cy="369332"/>
              </a:xfrm>
              <a:prstGeom prst="rect">
                <a:avLst/>
              </a:prstGeom>
              <a:blipFill>
                <a:blip r:embed="rId20"/>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BBC0F75-B454-2D49-8847-B5CC6D84FF74}"/>
                  </a:ext>
                </a:extLst>
              </p:cNvPr>
              <p:cNvSpPr txBox="1"/>
              <p:nvPr/>
            </p:nvSpPr>
            <p:spPr>
              <a:xfrm>
                <a:off x="7214493" y="520611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9" name="文本框 28">
                <a:extLst>
                  <a:ext uri="{FF2B5EF4-FFF2-40B4-BE49-F238E27FC236}">
                    <a16:creationId xmlns:a16="http://schemas.microsoft.com/office/drawing/2014/main" id="{6BBC0F75-B454-2D49-8847-B5CC6D84FF74}"/>
                  </a:ext>
                </a:extLst>
              </p:cNvPr>
              <p:cNvSpPr txBox="1">
                <a:spLocks noRot="1" noChangeAspect="1" noMove="1" noResize="1" noEditPoints="1" noAdjustHandles="1" noChangeArrowheads="1" noChangeShapeType="1" noTextEdit="1"/>
              </p:cNvSpPr>
              <p:nvPr/>
            </p:nvSpPr>
            <p:spPr>
              <a:xfrm>
                <a:off x="7214493" y="5206117"/>
                <a:ext cx="424796" cy="369332"/>
              </a:xfrm>
              <a:prstGeom prst="rect">
                <a:avLst/>
              </a:prstGeom>
              <a:blipFill>
                <a:blip r:embed="rId2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557B879-E6DF-1A41-8E23-1D5AD866E85F}"/>
                  </a:ext>
                </a:extLst>
              </p:cNvPr>
              <p:cNvSpPr txBox="1"/>
              <p:nvPr/>
            </p:nvSpPr>
            <p:spPr>
              <a:xfrm>
                <a:off x="7206359" y="58887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0" name="文本框 29">
                <a:extLst>
                  <a:ext uri="{FF2B5EF4-FFF2-40B4-BE49-F238E27FC236}">
                    <a16:creationId xmlns:a16="http://schemas.microsoft.com/office/drawing/2014/main" id="{A557B879-E6DF-1A41-8E23-1D5AD866E85F}"/>
                  </a:ext>
                </a:extLst>
              </p:cNvPr>
              <p:cNvSpPr txBox="1">
                <a:spLocks noRot="1" noChangeAspect="1" noMove="1" noResize="1" noEditPoints="1" noAdjustHandles="1" noChangeArrowheads="1" noChangeShapeType="1" noTextEdit="1"/>
              </p:cNvSpPr>
              <p:nvPr/>
            </p:nvSpPr>
            <p:spPr>
              <a:xfrm>
                <a:off x="7206359" y="5888737"/>
                <a:ext cx="424796" cy="369332"/>
              </a:xfrm>
              <a:prstGeom prst="rect">
                <a:avLst/>
              </a:prstGeom>
              <a:blipFill>
                <a:blip r:embed="rId20"/>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7FD5762-9235-2946-A289-5F6F84357F07}"/>
                  </a:ext>
                </a:extLst>
              </p:cNvPr>
              <p:cNvSpPr/>
              <p:nvPr/>
            </p:nvSpPr>
            <p:spPr>
              <a:xfrm>
                <a:off x="7669587" y="6373713"/>
                <a:ext cx="2467086"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oMath>
                  </m:oMathPara>
                </a14:m>
                <a:endParaRPr lang="zh-CN" altLang="en-US" sz="2400" dirty="0">
                  <a:solidFill>
                    <a:srgbClr val="FF0000"/>
                  </a:solidFill>
                </a:endParaRPr>
              </a:p>
            </p:txBody>
          </p:sp>
        </mc:Choice>
        <mc:Fallback xmlns="">
          <p:sp>
            <p:nvSpPr>
              <p:cNvPr id="31" name="矩形 30">
                <a:extLst>
                  <a:ext uri="{FF2B5EF4-FFF2-40B4-BE49-F238E27FC236}">
                    <a16:creationId xmlns:a16="http://schemas.microsoft.com/office/drawing/2014/main" id="{C7FD5762-9235-2946-A289-5F6F84357F07}"/>
                  </a:ext>
                </a:extLst>
              </p:cNvPr>
              <p:cNvSpPr>
                <a:spLocks noRot="1" noChangeAspect="1" noMove="1" noResize="1" noEditPoints="1" noAdjustHandles="1" noChangeArrowheads="1" noChangeShapeType="1" noTextEdit="1"/>
              </p:cNvSpPr>
              <p:nvPr/>
            </p:nvSpPr>
            <p:spPr>
              <a:xfrm>
                <a:off x="7669587" y="6373713"/>
                <a:ext cx="2467086" cy="462434"/>
              </a:xfrm>
              <a:prstGeom prst="rect">
                <a:avLst/>
              </a:prstGeom>
              <a:blipFill>
                <a:blip r:embed="rId22"/>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id="{D2C53F1E-B4CB-DD21-360E-B13C22FAE066}"/>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/90</a:t>
            </a:r>
            <a:endParaRPr kumimoji="1" lang="zh-CN" altLang="en-US" dirty="0"/>
          </a:p>
        </p:txBody>
      </p:sp>
    </p:spTree>
    <p:extLst>
      <p:ext uri="{BB962C8B-B14F-4D97-AF65-F5344CB8AC3E}">
        <p14:creationId xmlns:p14="http://schemas.microsoft.com/office/powerpoint/2010/main" val="3767758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逻辑函数卡诺图的特点</a:t>
            </a:r>
          </a:p>
        </p:txBody>
      </p:sp>
      <p:sp>
        <p:nvSpPr>
          <p:cNvPr id="2" name="矩形 1">
            <a:extLst>
              <a:ext uri="{FF2B5EF4-FFF2-40B4-BE49-F238E27FC236}">
                <a16:creationId xmlns:a16="http://schemas.microsoft.com/office/drawing/2014/main" id="{DE8D9391-BE09-E941-A839-A618230DBAF1}"/>
              </a:ext>
            </a:extLst>
          </p:cNvPr>
          <p:cNvSpPr/>
          <p:nvPr/>
        </p:nvSpPr>
        <p:spPr>
          <a:xfrm>
            <a:off x="0" y="740247"/>
            <a:ext cx="12192000" cy="2190728"/>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优点：用几何位置的相邻，形象地表达了构成函数的各个最小项在逻辑上的相邻性，因此可以用来化简逻辑函数，求出函数的</a:t>
            </a:r>
            <a:r>
              <a:rPr kumimoji="1" lang="zh-CN" altLang="en-US" sz="2800" dirty="0">
                <a:solidFill>
                  <a:srgbClr val="0000FF"/>
                </a:solidFill>
                <a:latin typeface="Myriad Pro" panose="020B0503030403020204" pitchFamily="34" charset="0"/>
                <a:ea typeface="Songti SC" panose="02010600040101010101" pitchFamily="2" charset="-122"/>
              </a:rPr>
              <a:t>最简与或式</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缺点：当函数变量多于</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个时，不仅画起来十分麻烦，而且其优点也不复存在，再无使用价值</a:t>
            </a:r>
            <a:endParaRPr kumimoji="1" lang="en-US" altLang="zh-CN" sz="2800" dirty="0">
              <a:latin typeface="Myriad Pro" panose="020B0503030403020204" pitchFamily="34" charset="0"/>
              <a:ea typeface="Songti SC" panose="02010600040101010101" pitchFamily="2" charset="-122"/>
            </a:endParaRPr>
          </a:p>
        </p:txBody>
      </p:sp>
      <p:graphicFrame>
        <p:nvGraphicFramePr>
          <p:cNvPr id="6" name="表格 5">
            <a:extLst>
              <a:ext uri="{FF2B5EF4-FFF2-40B4-BE49-F238E27FC236}">
                <a16:creationId xmlns:a16="http://schemas.microsoft.com/office/drawing/2014/main" id="{7C94EA55-C467-AC4F-B32F-EED31A01DE36}"/>
              </a:ext>
            </a:extLst>
          </p:cNvPr>
          <p:cNvGraphicFramePr>
            <a:graphicFrameLocks noGrp="1"/>
          </p:cNvGraphicFramePr>
          <p:nvPr/>
        </p:nvGraphicFramePr>
        <p:xfrm>
          <a:off x="1966583" y="3968090"/>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7" name="直线连接符 6">
            <a:extLst>
              <a:ext uri="{FF2B5EF4-FFF2-40B4-BE49-F238E27FC236}">
                <a16:creationId xmlns:a16="http://schemas.microsoft.com/office/drawing/2014/main" id="{1654F15D-11FC-5E49-9811-D1D942995B74}"/>
              </a:ext>
            </a:extLst>
          </p:cNvPr>
          <p:cNvCxnSpPr/>
          <p:nvPr/>
        </p:nvCxnSpPr>
        <p:spPr>
          <a:xfrm flipH="1" flipV="1">
            <a:off x="1481190" y="3426940"/>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D0F863-4F61-8D40-AC23-E7C9A99C12B0}"/>
                  </a:ext>
                </a:extLst>
              </p:cNvPr>
              <p:cNvSpPr txBox="1"/>
              <p:nvPr/>
            </p:nvSpPr>
            <p:spPr>
              <a:xfrm>
                <a:off x="1216570" y="3608427"/>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FED0F863-4F61-8D40-AC23-E7C9A99C12B0}"/>
                  </a:ext>
                </a:extLst>
              </p:cNvPr>
              <p:cNvSpPr txBox="1">
                <a:spLocks noRot="1" noChangeAspect="1" noMove="1" noResize="1" noEditPoints="1" noAdjustHandles="1" noChangeArrowheads="1" noChangeShapeType="1" noTextEdit="1"/>
              </p:cNvSpPr>
              <p:nvPr/>
            </p:nvSpPr>
            <p:spPr>
              <a:xfrm>
                <a:off x="1216570" y="3608427"/>
                <a:ext cx="490775" cy="369332"/>
              </a:xfrm>
              <a:prstGeom prst="rect">
                <a:avLst/>
              </a:prstGeom>
              <a:blipFill>
                <a:blip r:embed="rId2"/>
                <a:stretch>
                  <a:fillRect l="-13158" r="-1052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72B8A1C-EF3E-4247-9EE7-E7EC70709374}"/>
                  </a:ext>
                </a:extLst>
              </p:cNvPr>
              <p:cNvSpPr txBox="1"/>
              <p:nvPr/>
            </p:nvSpPr>
            <p:spPr>
              <a:xfrm>
                <a:off x="1645992" y="3296027"/>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9" name="文本框 8">
                <a:extLst>
                  <a:ext uri="{FF2B5EF4-FFF2-40B4-BE49-F238E27FC236}">
                    <a16:creationId xmlns:a16="http://schemas.microsoft.com/office/drawing/2014/main" id="{172B8A1C-EF3E-4247-9EE7-E7EC70709374}"/>
                  </a:ext>
                </a:extLst>
              </p:cNvPr>
              <p:cNvSpPr txBox="1">
                <a:spLocks noRot="1" noChangeAspect="1" noMove="1" noResize="1" noEditPoints="1" noAdjustHandles="1" noChangeArrowheads="1" noChangeShapeType="1" noTextEdit="1"/>
              </p:cNvSpPr>
              <p:nvPr/>
            </p:nvSpPr>
            <p:spPr>
              <a:xfrm>
                <a:off x="1645992" y="3296027"/>
                <a:ext cx="491545" cy="369332"/>
              </a:xfrm>
              <a:prstGeom prst="rect">
                <a:avLst/>
              </a:prstGeom>
              <a:blipFill>
                <a:blip r:embed="rId3"/>
                <a:stretch>
                  <a:fillRect l="-12821" r="-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9B07E78-A2B7-FB42-9894-966D22CB594C}"/>
                  </a:ext>
                </a:extLst>
              </p:cNvPr>
              <p:cNvSpPr txBox="1"/>
              <p:nvPr/>
            </p:nvSpPr>
            <p:spPr>
              <a:xfrm>
                <a:off x="2156769" y="359875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09B07E78-A2B7-FB42-9894-966D22CB594C}"/>
                  </a:ext>
                </a:extLst>
              </p:cNvPr>
              <p:cNvSpPr txBox="1">
                <a:spLocks noRot="1" noChangeAspect="1" noMove="1" noResize="1" noEditPoints="1" noAdjustHandles="1" noChangeArrowheads="1" noChangeShapeType="1" noTextEdit="1"/>
              </p:cNvSpPr>
              <p:nvPr/>
            </p:nvSpPr>
            <p:spPr>
              <a:xfrm>
                <a:off x="2156769" y="3598758"/>
                <a:ext cx="424796" cy="369332"/>
              </a:xfrm>
              <a:prstGeom prst="rect">
                <a:avLst/>
              </a:prstGeom>
              <a:blipFill>
                <a:blip r:embed="rId4"/>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CA6EC26-A93C-0249-A148-7A287E1EC4E6}"/>
                  </a:ext>
                </a:extLst>
              </p:cNvPr>
              <p:cNvSpPr txBox="1"/>
              <p:nvPr/>
            </p:nvSpPr>
            <p:spPr>
              <a:xfrm>
                <a:off x="2740089" y="358103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6CA6EC26-A93C-0249-A148-7A287E1EC4E6}"/>
                  </a:ext>
                </a:extLst>
              </p:cNvPr>
              <p:cNvSpPr txBox="1">
                <a:spLocks noRot="1" noChangeAspect="1" noMove="1" noResize="1" noEditPoints="1" noAdjustHandles="1" noChangeArrowheads="1" noChangeShapeType="1" noTextEdit="1"/>
              </p:cNvSpPr>
              <p:nvPr/>
            </p:nvSpPr>
            <p:spPr>
              <a:xfrm>
                <a:off x="2740089" y="3581035"/>
                <a:ext cx="424796" cy="369332"/>
              </a:xfrm>
              <a:prstGeom prst="rect">
                <a:avLst/>
              </a:prstGeom>
              <a:blipFill>
                <a:blip r:embed="rId5"/>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1A55662-E71D-6B47-94CE-17146C3C7F5B}"/>
                  </a:ext>
                </a:extLst>
              </p:cNvPr>
              <p:cNvSpPr txBox="1"/>
              <p:nvPr/>
            </p:nvSpPr>
            <p:spPr>
              <a:xfrm>
                <a:off x="1511489" y="466279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E1A55662-E71D-6B47-94CE-17146C3C7F5B}"/>
                  </a:ext>
                </a:extLst>
              </p:cNvPr>
              <p:cNvSpPr txBox="1">
                <a:spLocks noRot="1" noChangeAspect="1" noMove="1" noResize="1" noEditPoints="1" noAdjustHandles="1" noChangeArrowheads="1" noChangeShapeType="1" noTextEdit="1"/>
              </p:cNvSpPr>
              <p:nvPr/>
            </p:nvSpPr>
            <p:spPr>
              <a:xfrm>
                <a:off x="1511489" y="4662791"/>
                <a:ext cx="424796" cy="369332"/>
              </a:xfrm>
              <a:prstGeom prst="rect">
                <a:avLst/>
              </a:prstGeom>
              <a:blipFill>
                <a:blip r:embed="rId6"/>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43BFD33-1204-5745-B636-FCC1A17E0381}"/>
                  </a:ext>
                </a:extLst>
              </p:cNvPr>
              <p:cNvSpPr txBox="1"/>
              <p:nvPr/>
            </p:nvSpPr>
            <p:spPr>
              <a:xfrm>
                <a:off x="1492747" y="4099953"/>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F43BFD33-1204-5745-B636-FCC1A17E0381}"/>
                  </a:ext>
                </a:extLst>
              </p:cNvPr>
              <p:cNvSpPr txBox="1">
                <a:spLocks noRot="1" noChangeAspect="1" noMove="1" noResize="1" noEditPoints="1" noAdjustHandles="1" noChangeArrowheads="1" noChangeShapeType="1" noTextEdit="1"/>
              </p:cNvSpPr>
              <p:nvPr/>
            </p:nvSpPr>
            <p:spPr>
              <a:xfrm>
                <a:off x="1492747" y="4099953"/>
                <a:ext cx="424796" cy="369332"/>
              </a:xfrm>
              <a:prstGeom prst="rect">
                <a:avLst/>
              </a:prstGeom>
              <a:blipFill>
                <a:blip r:embed="rId7"/>
                <a:stretch>
                  <a:fillRect l="-14706"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0112A3-FCD8-3343-BA7A-846701190C6D}"/>
                  </a:ext>
                </a:extLst>
              </p:cNvPr>
              <p:cNvSpPr txBox="1"/>
              <p:nvPr/>
            </p:nvSpPr>
            <p:spPr>
              <a:xfrm>
                <a:off x="3348405" y="35734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5F0112A3-FCD8-3343-BA7A-846701190C6D}"/>
                  </a:ext>
                </a:extLst>
              </p:cNvPr>
              <p:cNvSpPr txBox="1">
                <a:spLocks noRot="1" noChangeAspect="1" noMove="1" noResize="1" noEditPoints="1" noAdjustHandles="1" noChangeArrowheads="1" noChangeShapeType="1" noTextEdit="1"/>
              </p:cNvSpPr>
              <p:nvPr/>
            </p:nvSpPr>
            <p:spPr>
              <a:xfrm>
                <a:off x="3348405" y="3573424"/>
                <a:ext cx="424796" cy="369332"/>
              </a:xfrm>
              <a:prstGeom prst="rect">
                <a:avLst/>
              </a:prstGeom>
              <a:blipFill>
                <a:blip r:embed="rId8"/>
                <a:stretch>
                  <a:fillRect l="-18182" r="-12121"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CBD5E1E-8F92-564F-8D1C-8F338AE51325}"/>
                  </a:ext>
                </a:extLst>
              </p:cNvPr>
              <p:cNvSpPr txBox="1"/>
              <p:nvPr/>
            </p:nvSpPr>
            <p:spPr>
              <a:xfrm>
                <a:off x="3955511" y="35419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ACBD5E1E-8F92-564F-8D1C-8F338AE51325}"/>
                  </a:ext>
                </a:extLst>
              </p:cNvPr>
              <p:cNvSpPr txBox="1">
                <a:spLocks noRot="1" noChangeAspect="1" noMove="1" noResize="1" noEditPoints="1" noAdjustHandles="1" noChangeArrowheads="1" noChangeShapeType="1" noTextEdit="1"/>
              </p:cNvSpPr>
              <p:nvPr/>
            </p:nvSpPr>
            <p:spPr>
              <a:xfrm>
                <a:off x="3955511" y="3541924"/>
                <a:ext cx="424796" cy="369332"/>
              </a:xfrm>
              <a:prstGeom prst="rect">
                <a:avLst/>
              </a:prstGeom>
              <a:blipFill>
                <a:blip r:embed="rId9"/>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05820C9-6E57-D64B-A2EE-78F56A55AA78}"/>
                  </a:ext>
                </a:extLst>
              </p:cNvPr>
              <p:cNvSpPr txBox="1"/>
              <p:nvPr/>
            </p:nvSpPr>
            <p:spPr>
              <a:xfrm>
                <a:off x="1511489" y="52362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705820C9-6E57-D64B-A2EE-78F56A55AA78}"/>
                  </a:ext>
                </a:extLst>
              </p:cNvPr>
              <p:cNvSpPr txBox="1">
                <a:spLocks noRot="1" noChangeAspect="1" noMove="1" noResize="1" noEditPoints="1" noAdjustHandles="1" noChangeArrowheads="1" noChangeShapeType="1" noTextEdit="1"/>
              </p:cNvSpPr>
              <p:nvPr/>
            </p:nvSpPr>
            <p:spPr>
              <a:xfrm>
                <a:off x="1511489" y="5236204"/>
                <a:ext cx="424796" cy="369332"/>
              </a:xfrm>
              <a:prstGeom prst="rect">
                <a:avLst/>
              </a:prstGeom>
              <a:blipFill>
                <a:blip r:embed="rId10"/>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59A162C-7298-524F-B453-552FB2227AFA}"/>
                  </a:ext>
                </a:extLst>
              </p:cNvPr>
              <p:cNvSpPr txBox="1"/>
              <p:nvPr/>
            </p:nvSpPr>
            <p:spPr>
              <a:xfrm>
                <a:off x="1503355" y="591882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59A162C-7298-524F-B453-552FB2227AFA}"/>
                  </a:ext>
                </a:extLst>
              </p:cNvPr>
              <p:cNvSpPr txBox="1">
                <a:spLocks noRot="1" noChangeAspect="1" noMove="1" noResize="1" noEditPoints="1" noAdjustHandles="1" noChangeArrowheads="1" noChangeShapeType="1" noTextEdit="1"/>
              </p:cNvSpPr>
              <p:nvPr/>
            </p:nvSpPr>
            <p:spPr>
              <a:xfrm>
                <a:off x="1503355" y="5918824"/>
                <a:ext cx="424796" cy="369332"/>
              </a:xfrm>
              <a:prstGeom prst="rect">
                <a:avLst/>
              </a:prstGeom>
              <a:blipFill>
                <a:blip r:embed="rId1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B51C26F-A723-E34D-BAD4-E2D1A788D231}"/>
                  </a:ext>
                </a:extLst>
              </p:cNvPr>
              <p:cNvSpPr/>
              <p:nvPr/>
            </p:nvSpPr>
            <p:spPr>
              <a:xfrm>
                <a:off x="1786046" y="6414357"/>
                <a:ext cx="2830134"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𝐴𝐵</m:t>
                      </m:r>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𝐶</m:t>
                          </m:r>
                        </m:e>
                      </m:acc>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e>
                      </m:acc>
                    </m:oMath>
                  </m:oMathPara>
                </a14:m>
                <a:endParaRPr lang="zh-CN" altLang="en-US" sz="2400" dirty="0">
                  <a:solidFill>
                    <a:srgbClr val="FF0000"/>
                  </a:solidFill>
                </a:endParaRPr>
              </a:p>
            </p:txBody>
          </p:sp>
        </mc:Choice>
        <mc:Fallback xmlns="">
          <p:sp>
            <p:nvSpPr>
              <p:cNvPr id="3" name="矩形 2">
                <a:extLst>
                  <a:ext uri="{FF2B5EF4-FFF2-40B4-BE49-F238E27FC236}">
                    <a16:creationId xmlns:a16="http://schemas.microsoft.com/office/drawing/2014/main" id="{6B51C26F-A723-E34D-BAD4-E2D1A788D231}"/>
                  </a:ext>
                </a:extLst>
              </p:cNvPr>
              <p:cNvSpPr>
                <a:spLocks noRot="1" noChangeAspect="1" noMove="1" noResize="1" noEditPoints="1" noAdjustHandles="1" noChangeArrowheads="1" noChangeShapeType="1" noTextEdit="1"/>
              </p:cNvSpPr>
              <p:nvPr/>
            </p:nvSpPr>
            <p:spPr>
              <a:xfrm>
                <a:off x="1786046" y="6414357"/>
                <a:ext cx="2830134" cy="462434"/>
              </a:xfrm>
              <a:prstGeom prst="rect">
                <a:avLst/>
              </a:prstGeom>
              <a:blipFill>
                <a:blip r:embed="rId12"/>
                <a:stretch>
                  <a:fillRect/>
                </a:stretch>
              </a:blipFill>
            </p:spPr>
            <p:txBody>
              <a:bodyPr/>
              <a:lstStyle/>
              <a:p>
                <a:r>
                  <a:rPr lang="zh-CN" altLang="en-US">
                    <a:noFill/>
                  </a:rPr>
                  <a:t> </a:t>
                </a:r>
              </a:p>
            </p:txBody>
          </p:sp>
        </mc:Fallback>
      </mc:AlternateContent>
      <p:graphicFrame>
        <p:nvGraphicFramePr>
          <p:cNvPr id="19" name="表格 18">
            <a:extLst>
              <a:ext uri="{FF2B5EF4-FFF2-40B4-BE49-F238E27FC236}">
                <a16:creationId xmlns:a16="http://schemas.microsoft.com/office/drawing/2014/main" id="{F74139A5-2999-1244-885B-FB859BBB2F7F}"/>
              </a:ext>
            </a:extLst>
          </p:cNvPr>
          <p:cNvGraphicFramePr>
            <a:graphicFrameLocks noGrp="1"/>
          </p:cNvGraphicFramePr>
          <p:nvPr/>
        </p:nvGraphicFramePr>
        <p:xfrm>
          <a:off x="7669587" y="3938003"/>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20" name="直线连接符 19">
            <a:extLst>
              <a:ext uri="{FF2B5EF4-FFF2-40B4-BE49-F238E27FC236}">
                <a16:creationId xmlns:a16="http://schemas.microsoft.com/office/drawing/2014/main" id="{5F14C6B6-E3F3-544E-B9A9-2755F88A6755}"/>
              </a:ext>
            </a:extLst>
          </p:cNvPr>
          <p:cNvCxnSpPr/>
          <p:nvPr/>
        </p:nvCxnSpPr>
        <p:spPr>
          <a:xfrm flipH="1" flipV="1">
            <a:off x="7184194" y="3396853"/>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0D37FE9-639B-AA40-978C-2FCAFAAC21C1}"/>
                  </a:ext>
                </a:extLst>
              </p:cNvPr>
              <p:cNvSpPr txBox="1"/>
              <p:nvPr/>
            </p:nvSpPr>
            <p:spPr>
              <a:xfrm>
                <a:off x="6919574" y="3578340"/>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10D37FE9-639B-AA40-978C-2FCAFAAC21C1}"/>
                  </a:ext>
                </a:extLst>
              </p:cNvPr>
              <p:cNvSpPr txBox="1">
                <a:spLocks noRot="1" noChangeAspect="1" noMove="1" noResize="1" noEditPoints="1" noAdjustHandles="1" noChangeArrowheads="1" noChangeShapeType="1" noTextEdit="1"/>
              </p:cNvSpPr>
              <p:nvPr/>
            </p:nvSpPr>
            <p:spPr>
              <a:xfrm>
                <a:off x="6919574" y="3578340"/>
                <a:ext cx="490775" cy="369332"/>
              </a:xfrm>
              <a:prstGeom prst="rect">
                <a:avLst/>
              </a:prstGeom>
              <a:blipFill>
                <a:blip r:embed="rId13"/>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FD05E9-F04D-FD43-B98F-A9BF44E234D4}"/>
                  </a:ext>
                </a:extLst>
              </p:cNvPr>
              <p:cNvSpPr txBox="1"/>
              <p:nvPr/>
            </p:nvSpPr>
            <p:spPr>
              <a:xfrm>
                <a:off x="7348996" y="3265940"/>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22" name="文本框 21">
                <a:extLst>
                  <a:ext uri="{FF2B5EF4-FFF2-40B4-BE49-F238E27FC236}">
                    <a16:creationId xmlns:a16="http://schemas.microsoft.com/office/drawing/2014/main" id="{37FD05E9-F04D-FD43-B98F-A9BF44E234D4}"/>
                  </a:ext>
                </a:extLst>
              </p:cNvPr>
              <p:cNvSpPr txBox="1">
                <a:spLocks noRot="1" noChangeAspect="1" noMove="1" noResize="1" noEditPoints="1" noAdjustHandles="1" noChangeArrowheads="1" noChangeShapeType="1" noTextEdit="1"/>
              </p:cNvSpPr>
              <p:nvPr/>
            </p:nvSpPr>
            <p:spPr>
              <a:xfrm>
                <a:off x="7348996" y="3265940"/>
                <a:ext cx="491545" cy="369332"/>
              </a:xfrm>
              <a:prstGeom prst="rect">
                <a:avLst/>
              </a:prstGeom>
              <a:blipFill>
                <a:blip r:embed="rId14"/>
                <a:stretch>
                  <a:fillRect l="-10256" r="-1025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7C09AE4-4400-974A-ADF1-9EDCE5D4087E}"/>
                  </a:ext>
                </a:extLst>
              </p:cNvPr>
              <p:cNvSpPr txBox="1"/>
              <p:nvPr/>
            </p:nvSpPr>
            <p:spPr>
              <a:xfrm>
                <a:off x="7859773" y="356867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97C09AE4-4400-974A-ADF1-9EDCE5D4087E}"/>
                  </a:ext>
                </a:extLst>
              </p:cNvPr>
              <p:cNvSpPr txBox="1">
                <a:spLocks noRot="1" noChangeAspect="1" noMove="1" noResize="1" noEditPoints="1" noAdjustHandles="1" noChangeArrowheads="1" noChangeShapeType="1" noTextEdit="1"/>
              </p:cNvSpPr>
              <p:nvPr/>
            </p:nvSpPr>
            <p:spPr>
              <a:xfrm>
                <a:off x="7859773" y="3568671"/>
                <a:ext cx="424796" cy="369332"/>
              </a:xfrm>
              <a:prstGeom prst="rect">
                <a:avLst/>
              </a:prstGeom>
              <a:blipFill>
                <a:blip r:embed="rId1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02E1BDA-F1EF-B148-8D6D-A292B645BF81}"/>
                  </a:ext>
                </a:extLst>
              </p:cNvPr>
              <p:cNvSpPr txBox="1"/>
              <p:nvPr/>
            </p:nvSpPr>
            <p:spPr>
              <a:xfrm>
                <a:off x="8443093" y="355094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4" name="文本框 23">
                <a:extLst>
                  <a:ext uri="{FF2B5EF4-FFF2-40B4-BE49-F238E27FC236}">
                    <a16:creationId xmlns:a16="http://schemas.microsoft.com/office/drawing/2014/main" id="{D02E1BDA-F1EF-B148-8D6D-A292B645BF81}"/>
                  </a:ext>
                </a:extLst>
              </p:cNvPr>
              <p:cNvSpPr txBox="1">
                <a:spLocks noRot="1" noChangeAspect="1" noMove="1" noResize="1" noEditPoints="1" noAdjustHandles="1" noChangeArrowheads="1" noChangeShapeType="1" noTextEdit="1"/>
              </p:cNvSpPr>
              <p:nvPr/>
            </p:nvSpPr>
            <p:spPr>
              <a:xfrm>
                <a:off x="8443093" y="3550948"/>
                <a:ext cx="424796" cy="369332"/>
              </a:xfrm>
              <a:prstGeom prst="rect">
                <a:avLst/>
              </a:prstGeom>
              <a:blipFill>
                <a:blip r:embed="rId16"/>
                <a:stretch>
                  <a:fillRect l="-11765"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2214A2A-2EA5-8F46-8477-10F060AD6F50}"/>
                  </a:ext>
                </a:extLst>
              </p:cNvPr>
              <p:cNvSpPr txBox="1"/>
              <p:nvPr/>
            </p:nvSpPr>
            <p:spPr>
              <a:xfrm>
                <a:off x="7214493" y="46327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A2214A2A-2EA5-8F46-8477-10F060AD6F50}"/>
                  </a:ext>
                </a:extLst>
              </p:cNvPr>
              <p:cNvSpPr txBox="1">
                <a:spLocks noRot="1" noChangeAspect="1" noMove="1" noResize="1" noEditPoints="1" noAdjustHandles="1" noChangeArrowheads="1" noChangeShapeType="1" noTextEdit="1"/>
              </p:cNvSpPr>
              <p:nvPr/>
            </p:nvSpPr>
            <p:spPr>
              <a:xfrm>
                <a:off x="7214493" y="4632704"/>
                <a:ext cx="424796" cy="369332"/>
              </a:xfrm>
              <a:prstGeom prst="rect">
                <a:avLst/>
              </a:prstGeom>
              <a:blipFill>
                <a:blip r:embed="rId1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D09819D-5890-C944-AB21-A1EF0FD74455}"/>
                  </a:ext>
                </a:extLst>
              </p:cNvPr>
              <p:cNvSpPr txBox="1"/>
              <p:nvPr/>
            </p:nvSpPr>
            <p:spPr>
              <a:xfrm>
                <a:off x="7195751" y="406986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CD09819D-5890-C944-AB21-A1EF0FD74455}"/>
                  </a:ext>
                </a:extLst>
              </p:cNvPr>
              <p:cNvSpPr txBox="1">
                <a:spLocks noRot="1" noChangeAspect="1" noMove="1" noResize="1" noEditPoints="1" noAdjustHandles="1" noChangeArrowheads="1" noChangeShapeType="1" noTextEdit="1"/>
              </p:cNvSpPr>
              <p:nvPr/>
            </p:nvSpPr>
            <p:spPr>
              <a:xfrm>
                <a:off x="7195751" y="4069866"/>
                <a:ext cx="424796" cy="369332"/>
              </a:xfrm>
              <a:prstGeom prst="rect">
                <a:avLst/>
              </a:prstGeom>
              <a:blipFill>
                <a:blip r:embed="rId18"/>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EE65414-30EF-724A-B740-D4B3EA3F4C54}"/>
                  </a:ext>
                </a:extLst>
              </p:cNvPr>
              <p:cNvSpPr txBox="1"/>
              <p:nvPr/>
            </p:nvSpPr>
            <p:spPr>
              <a:xfrm>
                <a:off x="9051409" y="35433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7" name="文本框 26">
                <a:extLst>
                  <a:ext uri="{FF2B5EF4-FFF2-40B4-BE49-F238E27FC236}">
                    <a16:creationId xmlns:a16="http://schemas.microsoft.com/office/drawing/2014/main" id="{BEE65414-30EF-724A-B740-D4B3EA3F4C54}"/>
                  </a:ext>
                </a:extLst>
              </p:cNvPr>
              <p:cNvSpPr txBox="1">
                <a:spLocks noRot="1" noChangeAspect="1" noMove="1" noResize="1" noEditPoints="1" noAdjustHandles="1" noChangeArrowheads="1" noChangeShapeType="1" noTextEdit="1"/>
              </p:cNvSpPr>
              <p:nvPr/>
            </p:nvSpPr>
            <p:spPr>
              <a:xfrm>
                <a:off x="9051409" y="3543337"/>
                <a:ext cx="424796" cy="369332"/>
              </a:xfrm>
              <a:prstGeom prst="rect">
                <a:avLst/>
              </a:prstGeom>
              <a:blipFill>
                <a:blip r:embed="rId19"/>
                <a:stretch>
                  <a:fillRect l="-11765" r="-11765"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4167353-F93F-2440-B5AE-B1701ABF27A3}"/>
                  </a:ext>
                </a:extLst>
              </p:cNvPr>
              <p:cNvSpPr txBox="1"/>
              <p:nvPr/>
            </p:nvSpPr>
            <p:spPr>
              <a:xfrm>
                <a:off x="9658515" y="35118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54167353-F93F-2440-B5AE-B1701ABF27A3}"/>
                  </a:ext>
                </a:extLst>
              </p:cNvPr>
              <p:cNvSpPr txBox="1">
                <a:spLocks noRot="1" noChangeAspect="1" noMove="1" noResize="1" noEditPoints="1" noAdjustHandles="1" noChangeArrowheads="1" noChangeShapeType="1" noTextEdit="1"/>
              </p:cNvSpPr>
              <p:nvPr/>
            </p:nvSpPr>
            <p:spPr>
              <a:xfrm>
                <a:off x="9658515" y="3511837"/>
                <a:ext cx="424796" cy="369332"/>
              </a:xfrm>
              <a:prstGeom prst="rect">
                <a:avLst/>
              </a:prstGeom>
              <a:blipFill>
                <a:blip r:embed="rId20"/>
                <a:stretch>
                  <a:fillRect l="-14706"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BBC0F75-B454-2D49-8847-B5CC6D84FF74}"/>
                  </a:ext>
                </a:extLst>
              </p:cNvPr>
              <p:cNvSpPr txBox="1"/>
              <p:nvPr/>
            </p:nvSpPr>
            <p:spPr>
              <a:xfrm>
                <a:off x="7214493" y="520611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9" name="文本框 28">
                <a:extLst>
                  <a:ext uri="{FF2B5EF4-FFF2-40B4-BE49-F238E27FC236}">
                    <a16:creationId xmlns:a16="http://schemas.microsoft.com/office/drawing/2014/main" id="{6BBC0F75-B454-2D49-8847-B5CC6D84FF74}"/>
                  </a:ext>
                </a:extLst>
              </p:cNvPr>
              <p:cNvSpPr txBox="1">
                <a:spLocks noRot="1" noChangeAspect="1" noMove="1" noResize="1" noEditPoints="1" noAdjustHandles="1" noChangeArrowheads="1" noChangeShapeType="1" noTextEdit="1"/>
              </p:cNvSpPr>
              <p:nvPr/>
            </p:nvSpPr>
            <p:spPr>
              <a:xfrm>
                <a:off x="7214493" y="5206117"/>
                <a:ext cx="424796" cy="369332"/>
              </a:xfrm>
              <a:prstGeom prst="rect">
                <a:avLst/>
              </a:prstGeom>
              <a:blipFill>
                <a:blip r:embed="rId21"/>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557B879-E6DF-1A41-8E23-1D5AD866E85F}"/>
                  </a:ext>
                </a:extLst>
              </p:cNvPr>
              <p:cNvSpPr txBox="1"/>
              <p:nvPr/>
            </p:nvSpPr>
            <p:spPr>
              <a:xfrm>
                <a:off x="7206359" y="588873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30" name="文本框 29">
                <a:extLst>
                  <a:ext uri="{FF2B5EF4-FFF2-40B4-BE49-F238E27FC236}">
                    <a16:creationId xmlns:a16="http://schemas.microsoft.com/office/drawing/2014/main" id="{A557B879-E6DF-1A41-8E23-1D5AD866E85F}"/>
                  </a:ext>
                </a:extLst>
              </p:cNvPr>
              <p:cNvSpPr txBox="1">
                <a:spLocks noRot="1" noChangeAspect="1" noMove="1" noResize="1" noEditPoints="1" noAdjustHandles="1" noChangeArrowheads="1" noChangeShapeType="1" noTextEdit="1"/>
              </p:cNvSpPr>
              <p:nvPr/>
            </p:nvSpPr>
            <p:spPr>
              <a:xfrm>
                <a:off x="7206359" y="5888737"/>
                <a:ext cx="424796" cy="369332"/>
              </a:xfrm>
              <a:prstGeom prst="rect">
                <a:avLst/>
              </a:prstGeom>
              <a:blipFill>
                <a:blip r:embed="rId20"/>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7FD5762-9235-2946-A289-5F6F84357F07}"/>
                  </a:ext>
                </a:extLst>
              </p:cNvPr>
              <p:cNvSpPr/>
              <p:nvPr/>
            </p:nvSpPr>
            <p:spPr>
              <a:xfrm>
                <a:off x="7669587" y="6373713"/>
                <a:ext cx="2467086"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i="1" dirty="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oMath>
                  </m:oMathPara>
                </a14:m>
                <a:endParaRPr lang="zh-CN" altLang="en-US" sz="2400" dirty="0">
                  <a:solidFill>
                    <a:srgbClr val="FF0000"/>
                  </a:solidFill>
                </a:endParaRPr>
              </a:p>
            </p:txBody>
          </p:sp>
        </mc:Choice>
        <mc:Fallback xmlns="">
          <p:sp>
            <p:nvSpPr>
              <p:cNvPr id="31" name="矩形 30">
                <a:extLst>
                  <a:ext uri="{FF2B5EF4-FFF2-40B4-BE49-F238E27FC236}">
                    <a16:creationId xmlns:a16="http://schemas.microsoft.com/office/drawing/2014/main" id="{C7FD5762-9235-2946-A289-5F6F84357F07}"/>
                  </a:ext>
                </a:extLst>
              </p:cNvPr>
              <p:cNvSpPr>
                <a:spLocks noRot="1" noChangeAspect="1" noMove="1" noResize="1" noEditPoints="1" noAdjustHandles="1" noChangeArrowheads="1" noChangeShapeType="1" noTextEdit="1"/>
              </p:cNvSpPr>
              <p:nvPr/>
            </p:nvSpPr>
            <p:spPr>
              <a:xfrm>
                <a:off x="7669587" y="6373713"/>
                <a:ext cx="2467086" cy="462434"/>
              </a:xfrm>
              <a:prstGeom prst="rect">
                <a:avLst/>
              </a:prstGeom>
              <a:blipFill>
                <a:blip r:embed="rId22"/>
                <a:stretch>
                  <a:fillRect/>
                </a:stretch>
              </a:blipFill>
            </p:spPr>
            <p:txBody>
              <a:bodyPr/>
              <a:lstStyle/>
              <a:p>
                <a:r>
                  <a:rPr lang="zh-CN" altLang="en-US">
                    <a:noFill/>
                  </a:rPr>
                  <a:t> </a:t>
                </a:r>
              </a:p>
            </p:txBody>
          </p:sp>
        </mc:Fallback>
      </mc:AlternateContent>
      <p:sp>
        <p:nvSpPr>
          <p:cNvPr id="13" name="灯片编号占位符 12">
            <a:extLst>
              <a:ext uri="{FF2B5EF4-FFF2-40B4-BE49-F238E27FC236}">
                <a16:creationId xmlns:a16="http://schemas.microsoft.com/office/drawing/2014/main" id="{4B4D3784-749B-80AE-88E0-3FBDE9BCE251}"/>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/90</a:t>
            </a:r>
            <a:endParaRPr kumimoji="1" lang="zh-CN" altLang="en-US" dirty="0"/>
          </a:p>
        </p:txBody>
      </p:sp>
    </p:spTree>
    <p:extLst>
      <p:ext uri="{BB962C8B-B14F-4D97-AF65-F5344CB8AC3E}">
        <p14:creationId xmlns:p14="http://schemas.microsoft.com/office/powerpoint/2010/main" val="2665995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用卡诺图化简逻辑函数</a:t>
            </a:r>
          </a:p>
        </p:txBody>
      </p:sp>
      <p:sp>
        <p:nvSpPr>
          <p:cNvPr id="32" name="矩形 31">
            <a:extLst>
              <a:ext uri="{FF2B5EF4-FFF2-40B4-BE49-F238E27FC236}">
                <a16:creationId xmlns:a16="http://schemas.microsoft.com/office/drawing/2014/main" id="{1FB6962B-04A2-1D49-BE76-BF40FC29B1F9}"/>
              </a:ext>
            </a:extLst>
          </p:cNvPr>
          <p:cNvSpPr/>
          <p:nvPr/>
        </p:nvSpPr>
        <p:spPr>
          <a:xfrm>
            <a:off x="0" y="990494"/>
            <a:ext cx="12192000" cy="4584140"/>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基本步骤</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画出逻辑函数的卡诺图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合并逻辑函数的最小项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3.</a:t>
            </a:r>
            <a:r>
              <a:rPr kumimoji="1" lang="zh-CN" altLang="en-US" sz="2400" dirty="0">
                <a:latin typeface="KaiTi" panose="02010609060101010101" pitchFamily="49" charset="-122"/>
                <a:ea typeface="KaiTi" panose="02010609060101010101" pitchFamily="49" charset="-122"/>
              </a:rPr>
              <a:t>选择乘积项写出最简与或式</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合并最小项的原则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必须包含函数的所有最小项，并且保证合并后乘积项的总数最少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相邻的最小项合并时，蕴含函数的最小项数量越多，则合并后乘积项的因子最少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每次合并时，为了消去更多变量，可以重复使用函数的最小项，但是必须保证至少包含</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个新的最小项（未被重复使用过），以避免冗余项的出现</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DE7E5BF2-488E-4592-29FA-41CC3E883FE9}"/>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/90</a:t>
            </a:r>
            <a:endParaRPr kumimoji="1" lang="zh-CN" altLang="en-US" dirty="0"/>
          </a:p>
        </p:txBody>
      </p:sp>
    </p:spTree>
    <p:extLst>
      <p:ext uri="{BB962C8B-B14F-4D97-AF65-F5344CB8AC3E}">
        <p14:creationId xmlns:p14="http://schemas.microsoft.com/office/powerpoint/2010/main" val="21705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用卡诺图化简逻辑函数</a:t>
            </a:r>
          </a:p>
        </p:txBody>
      </p:sp>
      <p:sp>
        <p:nvSpPr>
          <p:cNvPr id="32" name="矩形 31">
            <a:extLst>
              <a:ext uri="{FF2B5EF4-FFF2-40B4-BE49-F238E27FC236}">
                <a16:creationId xmlns:a16="http://schemas.microsoft.com/office/drawing/2014/main" id="{1FB6962B-04A2-1D49-BE76-BF40FC29B1F9}"/>
              </a:ext>
            </a:extLst>
          </p:cNvPr>
          <p:cNvSpPr/>
          <p:nvPr/>
        </p:nvSpPr>
        <p:spPr>
          <a:xfrm>
            <a:off x="0" y="652355"/>
            <a:ext cx="12192000" cy="2445157"/>
          </a:xfrm>
          <a:prstGeom prst="rect">
            <a:avLst/>
          </a:prstGeom>
        </p:spPr>
        <p:txBody>
          <a:bodyPr wrap="square">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合并最小项的原则</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必须包含函数的所有最小项，并且保证合并后乘积项的总数最少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相邻的最小项合并时，蕴含函数的最小项数量越多，则合并后乘积项的因子最少</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每次合并时，为了消去更多变量，可以重复使用函数的最小项，但是必须保证至少包含</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个新的最小项（未被重复使用过），以避免冗余项的出现</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A58E2BC-EF25-5748-ABD1-27032C3C0BCD}"/>
                  </a:ext>
                </a:extLst>
              </p:cNvPr>
              <p:cNvSpPr/>
              <p:nvPr/>
            </p:nvSpPr>
            <p:spPr>
              <a:xfrm>
                <a:off x="811403" y="6453459"/>
                <a:ext cx="4211794"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𝐶𝐷</m:t>
                      </m:r>
                      <m:r>
                        <a:rPr kumimoji="1" lang="en-US" altLang="zh-CN" sz="2400" i="1" dirty="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𝐶</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𝐷</m:t>
                      </m:r>
                      <m:r>
                        <a:rPr kumimoji="1" lang="en-US" altLang="zh-CN" sz="2400" b="0" i="1" dirty="0" smtClean="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oMath>
                  </m:oMathPara>
                </a14:m>
                <a:endParaRPr lang="zh-CN" altLang="en-US" sz="2400" dirty="0">
                  <a:solidFill>
                    <a:srgbClr val="FF0000"/>
                  </a:solidFill>
                </a:endParaRPr>
              </a:p>
            </p:txBody>
          </p:sp>
        </mc:Choice>
        <mc:Fallback xmlns="">
          <p:sp>
            <p:nvSpPr>
              <p:cNvPr id="5" name="矩形 4">
                <a:extLst>
                  <a:ext uri="{FF2B5EF4-FFF2-40B4-BE49-F238E27FC236}">
                    <a16:creationId xmlns:a16="http://schemas.microsoft.com/office/drawing/2014/main" id="{BA58E2BC-EF25-5748-ABD1-27032C3C0BCD}"/>
                  </a:ext>
                </a:extLst>
              </p:cNvPr>
              <p:cNvSpPr>
                <a:spLocks noRot="1" noChangeAspect="1" noMove="1" noResize="1" noEditPoints="1" noAdjustHandles="1" noChangeArrowheads="1" noChangeShapeType="1" noTextEdit="1"/>
              </p:cNvSpPr>
              <p:nvPr/>
            </p:nvSpPr>
            <p:spPr>
              <a:xfrm>
                <a:off x="811403" y="6453459"/>
                <a:ext cx="4211794" cy="462434"/>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FDE8AF21-867E-B54C-A906-F5A529C27936}"/>
              </a:ext>
            </a:extLst>
          </p:cNvPr>
          <p:cNvGraphicFramePr>
            <a:graphicFrameLocks noGrp="1"/>
          </p:cNvGraphicFramePr>
          <p:nvPr>
            <p:extLst>
              <p:ext uri="{D42A27DB-BD31-4B8C-83A1-F6EECF244321}">
                <p14:modId xmlns:p14="http://schemas.microsoft.com/office/powerpoint/2010/main" val="2575453987"/>
              </p:ext>
            </p:extLst>
          </p:nvPr>
        </p:nvGraphicFramePr>
        <p:xfrm>
          <a:off x="1931396" y="4022264"/>
          <a:ext cx="2469060" cy="2364196"/>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3</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4</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5</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r h="590818">
                <a:tc>
                  <a:txBody>
                    <a:bodyPr/>
                    <a:lstStyle/>
                    <a:p>
                      <a:pPr algn="ctr"/>
                      <a:r>
                        <a:rPr lang="en-US" altLang="zh-CN" sz="2400" b="0" dirty="0">
                          <a:solidFill>
                            <a:schemeClr val="tx1"/>
                          </a:solidFill>
                          <a:latin typeface="Myriad Pro" panose="020B0503030403020204" pitchFamily="34" charset="0"/>
                        </a:rPr>
                        <a:t>12</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13</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9538809"/>
                  </a:ext>
                </a:extLst>
              </a:tr>
              <a:tr h="590818">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893036"/>
                  </a:ext>
                </a:extLst>
              </a:tr>
            </a:tbl>
          </a:graphicData>
        </a:graphic>
      </p:graphicFrame>
      <p:cxnSp>
        <p:nvCxnSpPr>
          <p:cNvPr id="7" name="直线连接符 6">
            <a:extLst>
              <a:ext uri="{FF2B5EF4-FFF2-40B4-BE49-F238E27FC236}">
                <a16:creationId xmlns:a16="http://schemas.microsoft.com/office/drawing/2014/main" id="{928D4F52-9D42-6047-9FE8-7A1C3E7CE318}"/>
              </a:ext>
            </a:extLst>
          </p:cNvPr>
          <p:cNvCxnSpPr/>
          <p:nvPr/>
        </p:nvCxnSpPr>
        <p:spPr>
          <a:xfrm flipH="1" flipV="1">
            <a:off x="1446003" y="3481114"/>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170FA32-10B3-0543-ABCD-65BE6637D910}"/>
                  </a:ext>
                </a:extLst>
              </p:cNvPr>
              <p:cNvSpPr txBox="1"/>
              <p:nvPr/>
            </p:nvSpPr>
            <p:spPr>
              <a:xfrm>
                <a:off x="1181383" y="3662601"/>
                <a:ext cx="49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𝐴𝐵</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3170FA32-10B3-0543-ABCD-65BE6637D910}"/>
                  </a:ext>
                </a:extLst>
              </p:cNvPr>
              <p:cNvSpPr txBox="1">
                <a:spLocks noRot="1" noChangeAspect="1" noMove="1" noResize="1" noEditPoints="1" noAdjustHandles="1" noChangeArrowheads="1" noChangeShapeType="1" noTextEdit="1"/>
              </p:cNvSpPr>
              <p:nvPr/>
            </p:nvSpPr>
            <p:spPr>
              <a:xfrm>
                <a:off x="1181383" y="3662601"/>
                <a:ext cx="490775" cy="369332"/>
              </a:xfrm>
              <a:prstGeom prst="rect">
                <a:avLst/>
              </a:prstGeom>
              <a:blipFill>
                <a:blip r:embed="rId3"/>
                <a:stretch>
                  <a:fillRect l="-10000" r="-7500"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2D3D968-E987-DE47-845B-F72EED27C29D}"/>
                  </a:ext>
                </a:extLst>
              </p:cNvPr>
              <p:cNvSpPr txBox="1"/>
              <p:nvPr/>
            </p:nvSpPr>
            <p:spPr>
              <a:xfrm>
                <a:off x="1610805" y="3350201"/>
                <a:ext cx="49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𝐶𝐷</m:t>
                      </m:r>
                    </m:oMath>
                  </m:oMathPara>
                </a14:m>
                <a:endParaRPr kumimoji="1" lang="zh-CN" altLang="en-US" sz="2400" dirty="0"/>
              </a:p>
            </p:txBody>
          </p:sp>
        </mc:Choice>
        <mc:Fallback xmlns="">
          <p:sp>
            <p:nvSpPr>
              <p:cNvPr id="9" name="文本框 8">
                <a:extLst>
                  <a:ext uri="{FF2B5EF4-FFF2-40B4-BE49-F238E27FC236}">
                    <a16:creationId xmlns:a16="http://schemas.microsoft.com/office/drawing/2014/main" id="{22D3D968-E987-DE47-845B-F72EED27C29D}"/>
                  </a:ext>
                </a:extLst>
              </p:cNvPr>
              <p:cNvSpPr txBox="1">
                <a:spLocks noRot="1" noChangeAspect="1" noMove="1" noResize="1" noEditPoints="1" noAdjustHandles="1" noChangeArrowheads="1" noChangeShapeType="1" noTextEdit="1"/>
              </p:cNvSpPr>
              <p:nvPr/>
            </p:nvSpPr>
            <p:spPr>
              <a:xfrm>
                <a:off x="1610805" y="3350201"/>
                <a:ext cx="491545" cy="369332"/>
              </a:xfrm>
              <a:prstGeom prst="rect">
                <a:avLst/>
              </a:prstGeom>
              <a:blipFill>
                <a:blip r:embed="rId4"/>
                <a:stretch>
                  <a:fillRect l="-12500" r="-7500"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78D071-F7C2-374C-B89C-5FAE52D8579F}"/>
                  </a:ext>
                </a:extLst>
              </p:cNvPr>
              <p:cNvSpPr txBox="1"/>
              <p:nvPr/>
            </p:nvSpPr>
            <p:spPr>
              <a:xfrm>
                <a:off x="2121582" y="365293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9378D071-F7C2-374C-B89C-5FAE52D8579F}"/>
                  </a:ext>
                </a:extLst>
              </p:cNvPr>
              <p:cNvSpPr txBox="1">
                <a:spLocks noRot="1" noChangeAspect="1" noMove="1" noResize="1" noEditPoints="1" noAdjustHandles="1" noChangeArrowheads="1" noChangeShapeType="1" noTextEdit="1"/>
              </p:cNvSpPr>
              <p:nvPr/>
            </p:nvSpPr>
            <p:spPr>
              <a:xfrm>
                <a:off x="2121582" y="3652932"/>
                <a:ext cx="424796" cy="369332"/>
              </a:xfrm>
              <a:prstGeom prst="rect">
                <a:avLst/>
              </a:prstGeom>
              <a:blipFill>
                <a:blip r:embed="rId5"/>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6721E3D-0121-D146-923C-D2568FA6E70A}"/>
                  </a:ext>
                </a:extLst>
              </p:cNvPr>
              <p:cNvSpPr txBox="1"/>
              <p:nvPr/>
            </p:nvSpPr>
            <p:spPr>
              <a:xfrm>
                <a:off x="2704902" y="3635209"/>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16721E3D-0121-D146-923C-D2568FA6E70A}"/>
                  </a:ext>
                </a:extLst>
              </p:cNvPr>
              <p:cNvSpPr txBox="1">
                <a:spLocks noRot="1" noChangeAspect="1" noMove="1" noResize="1" noEditPoints="1" noAdjustHandles="1" noChangeArrowheads="1" noChangeShapeType="1" noTextEdit="1"/>
              </p:cNvSpPr>
              <p:nvPr/>
            </p:nvSpPr>
            <p:spPr>
              <a:xfrm>
                <a:off x="2704902" y="3635209"/>
                <a:ext cx="424796" cy="369332"/>
              </a:xfrm>
              <a:prstGeom prst="rect">
                <a:avLst/>
              </a:prstGeom>
              <a:blipFill>
                <a:blip r:embed="rId6"/>
                <a:stretch>
                  <a:fillRect l="-11765"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82EB3B0-6C24-8C47-995B-0CA641A4CD76}"/>
                  </a:ext>
                </a:extLst>
              </p:cNvPr>
              <p:cNvSpPr txBox="1"/>
              <p:nvPr/>
            </p:nvSpPr>
            <p:spPr>
              <a:xfrm>
                <a:off x="1476302" y="471696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282EB3B0-6C24-8C47-995B-0CA641A4CD76}"/>
                  </a:ext>
                </a:extLst>
              </p:cNvPr>
              <p:cNvSpPr txBox="1">
                <a:spLocks noRot="1" noChangeAspect="1" noMove="1" noResize="1" noEditPoints="1" noAdjustHandles="1" noChangeArrowheads="1" noChangeShapeType="1" noTextEdit="1"/>
              </p:cNvSpPr>
              <p:nvPr/>
            </p:nvSpPr>
            <p:spPr>
              <a:xfrm>
                <a:off x="1476302" y="4716965"/>
                <a:ext cx="424796" cy="369332"/>
              </a:xfrm>
              <a:prstGeom prst="rect">
                <a:avLst/>
              </a:prstGeom>
              <a:blipFill>
                <a:blip r:embed="rId7"/>
                <a:stretch>
                  <a:fillRect l="-11429"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B630D87-D7E8-BB4D-A588-6C928A271357}"/>
                  </a:ext>
                </a:extLst>
              </p:cNvPr>
              <p:cNvSpPr txBox="1"/>
              <p:nvPr/>
            </p:nvSpPr>
            <p:spPr>
              <a:xfrm>
                <a:off x="1457560" y="4154127"/>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r>
                        <a:rPr kumimoji="1" lang="en-US" altLang="zh-CN" sz="2400" b="0" i="0" smtClean="0">
                          <a:latin typeface="Cambria Math" panose="02040503050406030204" pitchFamily="18" charset="0"/>
                        </a:rPr>
                        <m:t>0</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1B630D87-D7E8-BB4D-A588-6C928A271357}"/>
                  </a:ext>
                </a:extLst>
              </p:cNvPr>
              <p:cNvSpPr txBox="1">
                <a:spLocks noRot="1" noChangeAspect="1" noMove="1" noResize="1" noEditPoints="1" noAdjustHandles="1" noChangeArrowheads="1" noChangeShapeType="1" noTextEdit="1"/>
              </p:cNvSpPr>
              <p:nvPr/>
            </p:nvSpPr>
            <p:spPr>
              <a:xfrm>
                <a:off x="1457560" y="4154127"/>
                <a:ext cx="424796" cy="369332"/>
              </a:xfrm>
              <a:prstGeom prst="rect">
                <a:avLst/>
              </a:prstGeom>
              <a:blipFill>
                <a:blip r:embed="rId8"/>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8C397E42-3E31-E24C-A7E2-1ABAB01A4478}"/>
                  </a:ext>
                </a:extLst>
              </p:cNvPr>
              <p:cNvSpPr txBox="1"/>
              <p:nvPr/>
            </p:nvSpPr>
            <p:spPr>
              <a:xfrm>
                <a:off x="3313218" y="362759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8C397E42-3E31-E24C-A7E2-1ABAB01A4478}"/>
                  </a:ext>
                </a:extLst>
              </p:cNvPr>
              <p:cNvSpPr txBox="1">
                <a:spLocks noRot="1" noChangeAspect="1" noMove="1" noResize="1" noEditPoints="1" noAdjustHandles="1" noChangeArrowheads="1" noChangeShapeType="1" noTextEdit="1"/>
              </p:cNvSpPr>
              <p:nvPr/>
            </p:nvSpPr>
            <p:spPr>
              <a:xfrm>
                <a:off x="3313218" y="3627598"/>
                <a:ext cx="424796" cy="369332"/>
              </a:xfrm>
              <a:prstGeom prst="rect">
                <a:avLst/>
              </a:prstGeom>
              <a:blipFill>
                <a:blip r:embed="rId9"/>
                <a:stretch>
                  <a:fillRect l="-14706" r="-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D67A2EF-F5D3-6245-8DAB-BA69120B2217}"/>
                  </a:ext>
                </a:extLst>
              </p:cNvPr>
              <p:cNvSpPr txBox="1"/>
              <p:nvPr/>
            </p:nvSpPr>
            <p:spPr>
              <a:xfrm>
                <a:off x="3920324" y="359609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4D67A2EF-F5D3-6245-8DAB-BA69120B2217}"/>
                  </a:ext>
                </a:extLst>
              </p:cNvPr>
              <p:cNvSpPr txBox="1">
                <a:spLocks noRot="1" noChangeAspect="1" noMove="1" noResize="1" noEditPoints="1" noAdjustHandles="1" noChangeArrowheads="1" noChangeShapeType="1" noTextEdit="1"/>
              </p:cNvSpPr>
              <p:nvPr/>
            </p:nvSpPr>
            <p:spPr>
              <a:xfrm>
                <a:off x="3920324" y="3596098"/>
                <a:ext cx="424796" cy="369332"/>
              </a:xfrm>
              <a:prstGeom prst="rect">
                <a:avLst/>
              </a:prstGeom>
              <a:blipFill>
                <a:blip r:embed="rId10"/>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A19924-250B-F042-9428-D9C28707FF50}"/>
                  </a:ext>
                </a:extLst>
              </p:cNvPr>
              <p:cNvSpPr txBox="1"/>
              <p:nvPr/>
            </p:nvSpPr>
            <p:spPr>
              <a:xfrm>
                <a:off x="1476302" y="529037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3DA19924-250B-F042-9428-D9C28707FF50}"/>
                  </a:ext>
                </a:extLst>
              </p:cNvPr>
              <p:cNvSpPr txBox="1">
                <a:spLocks noRot="1" noChangeAspect="1" noMove="1" noResize="1" noEditPoints="1" noAdjustHandles="1" noChangeArrowheads="1" noChangeShapeType="1" noTextEdit="1"/>
              </p:cNvSpPr>
              <p:nvPr/>
            </p:nvSpPr>
            <p:spPr>
              <a:xfrm>
                <a:off x="1476302" y="5290378"/>
                <a:ext cx="424796" cy="369332"/>
              </a:xfrm>
              <a:prstGeom prst="rect">
                <a:avLst/>
              </a:prstGeom>
              <a:blipFill>
                <a:blip r:embed="rId11"/>
                <a:stretch>
                  <a:fillRect l="-11429" r="-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3426645-24B3-7144-A329-317D36B4E563}"/>
                  </a:ext>
                </a:extLst>
              </p:cNvPr>
              <p:cNvSpPr txBox="1"/>
              <p:nvPr/>
            </p:nvSpPr>
            <p:spPr>
              <a:xfrm>
                <a:off x="1468168" y="597299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C3426645-24B3-7144-A329-317D36B4E563}"/>
                  </a:ext>
                </a:extLst>
              </p:cNvPr>
              <p:cNvSpPr txBox="1">
                <a:spLocks noRot="1" noChangeAspect="1" noMove="1" noResize="1" noEditPoints="1" noAdjustHandles="1" noChangeArrowheads="1" noChangeShapeType="1" noTextEdit="1"/>
              </p:cNvSpPr>
              <p:nvPr/>
            </p:nvSpPr>
            <p:spPr>
              <a:xfrm>
                <a:off x="1468168" y="5972998"/>
                <a:ext cx="424796" cy="369332"/>
              </a:xfrm>
              <a:prstGeom prst="rect">
                <a:avLst/>
              </a:prstGeom>
              <a:blipFill>
                <a:blip r:embed="rId12"/>
                <a:stretch>
                  <a:fillRect l="-14706" r="-11765" b="-3333"/>
                </a:stretch>
              </a:blipFill>
            </p:spPr>
            <p:txBody>
              <a:bodyPr/>
              <a:lstStyle/>
              <a:p>
                <a:r>
                  <a:rPr lang="zh-CN" altLang="en-US">
                    <a:noFill/>
                  </a:rPr>
                  <a:t> </a:t>
                </a:r>
              </a:p>
            </p:txBody>
          </p:sp>
        </mc:Fallback>
      </mc:AlternateContent>
      <p:sp>
        <p:nvSpPr>
          <p:cNvPr id="2" name="圆角矩形 1">
            <a:extLst>
              <a:ext uri="{FF2B5EF4-FFF2-40B4-BE49-F238E27FC236}">
                <a16:creationId xmlns:a16="http://schemas.microsoft.com/office/drawing/2014/main" id="{4CF231AA-5DC3-1B42-A990-C73CCCEE11AC}"/>
              </a:ext>
            </a:extLst>
          </p:cNvPr>
          <p:cNvSpPr/>
          <p:nvPr/>
        </p:nvSpPr>
        <p:spPr>
          <a:xfrm>
            <a:off x="2042320" y="4725554"/>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9AE728F7-27AB-634E-8031-DADB6CC369A2}"/>
              </a:ext>
            </a:extLst>
          </p:cNvPr>
          <p:cNvSpPr/>
          <p:nvPr/>
        </p:nvSpPr>
        <p:spPr>
          <a:xfrm>
            <a:off x="2625640" y="4123568"/>
            <a:ext cx="42479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C0172CD0-8B3B-C54D-84E2-646CAC2777C4}"/>
              </a:ext>
            </a:extLst>
          </p:cNvPr>
          <p:cNvSpPr/>
          <p:nvPr/>
        </p:nvSpPr>
        <p:spPr>
          <a:xfrm rot="16200000">
            <a:off x="2879927" y="3851943"/>
            <a:ext cx="42479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957A6793-1B7E-474C-9B59-7BAD745A5FAB}"/>
              </a:ext>
            </a:extLst>
          </p:cNvPr>
          <p:cNvSpPr/>
          <p:nvPr/>
        </p:nvSpPr>
        <p:spPr>
          <a:xfrm rot="16200000">
            <a:off x="3575676" y="5600740"/>
            <a:ext cx="42479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任意形状 23">
            <a:extLst>
              <a:ext uri="{FF2B5EF4-FFF2-40B4-BE49-F238E27FC236}">
                <a16:creationId xmlns:a16="http://schemas.microsoft.com/office/drawing/2014/main" id="{367F3058-C371-9B40-BCA4-1671507C20BF}"/>
              </a:ext>
            </a:extLst>
          </p:cNvPr>
          <p:cNvSpPr/>
          <p:nvPr/>
        </p:nvSpPr>
        <p:spPr>
          <a:xfrm>
            <a:off x="3285309" y="4036423"/>
            <a:ext cx="385354" cy="515983"/>
          </a:xfrm>
          <a:custGeom>
            <a:avLst/>
            <a:gdLst>
              <a:gd name="connsiteX0" fmla="*/ 13062 w 385354"/>
              <a:gd name="connsiteY0" fmla="*/ 0 h 515983"/>
              <a:gd name="connsiteX1" fmla="*/ 6531 w 385354"/>
              <a:gd name="connsiteY1" fmla="*/ 137160 h 515983"/>
              <a:gd name="connsiteX2" fmla="*/ 0 w 385354"/>
              <a:gd name="connsiteY2" fmla="*/ 189411 h 515983"/>
              <a:gd name="connsiteX3" fmla="*/ 6531 w 385354"/>
              <a:gd name="connsiteY3" fmla="*/ 300446 h 515983"/>
              <a:gd name="connsiteX4" fmla="*/ 19594 w 385354"/>
              <a:gd name="connsiteY4" fmla="*/ 391886 h 515983"/>
              <a:gd name="connsiteX5" fmla="*/ 32657 w 385354"/>
              <a:gd name="connsiteY5" fmla="*/ 431074 h 515983"/>
              <a:gd name="connsiteX6" fmla="*/ 78377 w 385354"/>
              <a:gd name="connsiteY6" fmla="*/ 483326 h 515983"/>
              <a:gd name="connsiteX7" fmla="*/ 117565 w 385354"/>
              <a:gd name="connsiteY7" fmla="*/ 496388 h 515983"/>
              <a:gd name="connsiteX8" fmla="*/ 137160 w 385354"/>
              <a:gd name="connsiteY8" fmla="*/ 502920 h 515983"/>
              <a:gd name="connsiteX9" fmla="*/ 189411 w 385354"/>
              <a:gd name="connsiteY9" fmla="*/ 515983 h 515983"/>
              <a:gd name="connsiteX10" fmla="*/ 280851 w 385354"/>
              <a:gd name="connsiteY10" fmla="*/ 496388 h 515983"/>
              <a:gd name="connsiteX11" fmla="*/ 300445 w 385354"/>
              <a:gd name="connsiteY11" fmla="*/ 483326 h 515983"/>
              <a:gd name="connsiteX12" fmla="*/ 306977 w 385354"/>
              <a:gd name="connsiteY12" fmla="*/ 463731 h 515983"/>
              <a:gd name="connsiteX13" fmla="*/ 333102 w 385354"/>
              <a:gd name="connsiteY13" fmla="*/ 404948 h 515983"/>
              <a:gd name="connsiteX14" fmla="*/ 346165 w 385354"/>
              <a:gd name="connsiteY14" fmla="*/ 339634 h 515983"/>
              <a:gd name="connsiteX15" fmla="*/ 352697 w 385354"/>
              <a:gd name="connsiteY15" fmla="*/ 320040 h 515983"/>
              <a:gd name="connsiteX16" fmla="*/ 359228 w 385354"/>
              <a:gd name="connsiteY16" fmla="*/ 287383 h 515983"/>
              <a:gd name="connsiteX17" fmla="*/ 372291 w 385354"/>
              <a:gd name="connsiteY17" fmla="*/ 241663 h 515983"/>
              <a:gd name="connsiteX18" fmla="*/ 378822 w 385354"/>
              <a:gd name="connsiteY18" fmla="*/ 176348 h 515983"/>
              <a:gd name="connsiteX19" fmla="*/ 385354 w 385354"/>
              <a:gd name="connsiteY19" fmla="*/ 124097 h 515983"/>
              <a:gd name="connsiteX20" fmla="*/ 378822 w 385354"/>
              <a:gd name="connsiteY20" fmla="*/ 39188 h 515983"/>
              <a:gd name="connsiteX21" fmla="*/ 372291 w 385354"/>
              <a:gd name="connsiteY21" fmla="*/ 6531 h 5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354" h="515983">
                <a:moveTo>
                  <a:pt x="13062" y="0"/>
                </a:moveTo>
                <a:cubicBezTo>
                  <a:pt x="10885" y="45720"/>
                  <a:pt x="9680" y="91497"/>
                  <a:pt x="6531" y="137160"/>
                </a:cubicBezTo>
                <a:cubicBezTo>
                  <a:pt x="5323" y="154671"/>
                  <a:pt x="0" y="171858"/>
                  <a:pt x="0" y="189411"/>
                </a:cubicBezTo>
                <a:cubicBezTo>
                  <a:pt x="0" y="226487"/>
                  <a:pt x="3575" y="263488"/>
                  <a:pt x="6531" y="300446"/>
                </a:cubicBezTo>
                <a:cubicBezTo>
                  <a:pt x="7441" y="311825"/>
                  <a:pt x="15656" y="376136"/>
                  <a:pt x="19594" y="391886"/>
                </a:cubicBezTo>
                <a:cubicBezTo>
                  <a:pt x="22934" y="405244"/>
                  <a:pt x="25019" y="419617"/>
                  <a:pt x="32657" y="431074"/>
                </a:cubicBezTo>
                <a:cubicBezTo>
                  <a:pt x="49387" y="456170"/>
                  <a:pt x="52594" y="471867"/>
                  <a:pt x="78377" y="483326"/>
                </a:cubicBezTo>
                <a:cubicBezTo>
                  <a:pt x="90960" y="488918"/>
                  <a:pt x="104502" y="492034"/>
                  <a:pt x="117565" y="496388"/>
                </a:cubicBezTo>
                <a:cubicBezTo>
                  <a:pt x="124097" y="498565"/>
                  <a:pt x="130481" y="501250"/>
                  <a:pt x="137160" y="502920"/>
                </a:cubicBezTo>
                <a:lnTo>
                  <a:pt x="189411" y="515983"/>
                </a:lnTo>
                <a:cubicBezTo>
                  <a:pt x="211522" y="513219"/>
                  <a:pt x="259373" y="510706"/>
                  <a:pt x="280851" y="496388"/>
                </a:cubicBezTo>
                <a:lnTo>
                  <a:pt x="300445" y="483326"/>
                </a:lnTo>
                <a:cubicBezTo>
                  <a:pt x="302622" y="476794"/>
                  <a:pt x="303898" y="469889"/>
                  <a:pt x="306977" y="463731"/>
                </a:cubicBezTo>
                <a:cubicBezTo>
                  <a:pt x="325221" y="427243"/>
                  <a:pt x="321867" y="461121"/>
                  <a:pt x="333102" y="404948"/>
                </a:cubicBezTo>
                <a:cubicBezTo>
                  <a:pt x="337456" y="383177"/>
                  <a:pt x="339143" y="360697"/>
                  <a:pt x="346165" y="339634"/>
                </a:cubicBezTo>
                <a:cubicBezTo>
                  <a:pt x="348342" y="333103"/>
                  <a:pt x="351027" y="326719"/>
                  <a:pt x="352697" y="320040"/>
                </a:cubicBezTo>
                <a:cubicBezTo>
                  <a:pt x="355389" y="309270"/>
                  <a:pt x="356820" y="298220"/>
                  <a:pt x="359228" y="287383"/>
                </a:cubicBezTo>
                <a:cubicBezTo>
                  <a:pt x="364694" y="262786"/>
                  <a:pt x="365020" y="263478"/>
                  <a:pt x="372291" y="241663"/>
                </a:cubicBezTo>
                <a:cubicBezTo>
                  <a:pt x="374468" y="219891"/>
                  <a:pt x="376406" y="198094"/>
                  <a:pt x="378822" y="176348"/>
                </a:cubicBezTo>
                <a:cubicBezTo>
                  <a:pt x="380760" y="158903"/>
                  <a:pt x="385354" y="141650"/>
                  <a:pt x="385354" y="124097"/>
                </a:cubicBezTo>
                <a:cubicBezTo>
                  <a:pt x="385354" y="95710"/>
                  <a:pt x="382343" y="67355"/>
                  <a:pt x="378822" y="39188"/>
                </a:cubicBezTo>
                <a:cubicBezTo>
                  <a:pt x="370914" y="-24075"/>
                  <a:pt x="372291" y="51485"/>
                  <a:pt x="372291" y="653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6" name="任意形状 25">
            <a:extLst>
              <a:ext uri="{FF2B5EF4-FFF2-40B4-BE49-F238E27FC236}">
                <a16:creationId xmlns:a16="http://schemas.microsoft.com/office/drawing/2014/main" id="{5BFB5FB1-10EB-6042-A9B8-6303660ECFC1}"/>
              </a:ext>
            </a:extLst>
          </p:cNvPr>
          <p:cNvSpPr/>
          <p:nvPr/>
        </p:nvSpPr>
        <p:spPr>
          <a:xfrm rot="10800000">
            <a:off x="3276316" y="5884636"/>
            <a:ext cx="385354" cy="515983"/>
          </a:xfrm>
          <a:custGeom>
            <a:avLst/>
            <a:gdLst>
              <a:gd name="connsiteX0" fmla="*/ 13062 w 385354"/>
              <a:gd name="connsiteY0" fmla="*/ 0 h 515983"/>
              <a:gd name="connsiteX1" fmla="*/ 6531 w 385354"/>
              <a:gd name="connsiteY1" fmla="*/ 137160 h 515983"/>
              <a:gd name="connsiteX2" fmla="*/ 0 w 385354"/>
              <a:gd name="connsiteY2" fmla="*/ 189411 h 515983"/>
              <a:gd name="connsiteX3" fmla="*/ 6531 w 385354"/>
              <a:gd name="connsiteY3" fmla="*/ 300446 h 515983"/>
              <a:gd name="connsiteX4" fmla="*/ 19594 w 385354"/>
              <a:gd name="connsiteY4" fmla="*/ 391886 h 515983"/>
              <a:gd name="connsiteX5" fmla="*/ 32657 w 385354"/>
              <a:gd name="connsiteY5" fmla="*/ 431074 h 515983"/>
              <a:gd name="connsiteX6" fmla="*/ 78377 w 385354"/>
              <a:gd name="connsiteY6" fmla="*/ 483326 h 515983"/>
              <a:gd name="connsiteX7" fmla="*/ 117565 w 385354"/>
              <a:gd name="connsiteY7" fmla="*/ 496388 h 515983"/>
              <a:gd name="connsiteX8" fmla="*/ 137160 w 385354"/>
              <a:gd name="connsiteY8" fmla="*/ 502920 h 515983"/>
              <a:gd name="connsiteX9" fmla="*/ 189411 w 385354"/>
              <a:gd name="connsiteY9" fmla="*/ 515983 h 515983"/>
              <a:gd name="connsiteX10" fmla="*/ 280851 w 385354"/>
              <a:gd name="connsiteY10" fmla="*/ 496388 h 515983"/>
              <a:gd name="connsiteX11" fmla="*/ 300445 w 385354"/>
              <a:gd name="connsiteY11" fmla="*/ 483326 h 515983"/>
              <a:gd name="connsiteX12" fmla="*/ 306977 w 385354"/>
              <a:gd name="connsiteY12" fmla="*/ 463731 h 515983"/>
              <a:gd name="connsiteX13" fmla="*/ 333102 w 385354"/>
              <a:gd name="connsiteY13" fmla="*/ 404948 h 515983"/>
              <a:gd name="connsiteX14" fmla="*/ 346165 w 385354"/>
              <a:gd name="connsiteY14" fmla="*/ 339634 h 515983"/>
              <a:gd name="connsiteX15" fmla="*/ 352697 w 385354"/>
              <a:gd name="connsiteY15" fmla="*/ 320040 h 515983"/>
              <a:gd name="connsiteX16" fmla="*/ 359228 w 385354"/>
              <a:gd name="connsiteY16" fmla="*/ 287383 h 515983"/>
              <a:gd name="connsiteX17" fmla="*/ 372291 w 385354"/>
              <a:gd name="connsiteY17" fmla="*/ 241663 h 515983"/>
              <a:gd name="connsiteX18" fmla="*/ 378822 w 385354"/>
              <a:gd name="connsiteY18" fmla="*/ 176348 h 515983"/>
              <a:gd name="connsiteX19" fmla="*/ 385354 w 385354"/>
              <a:gd name="connsiteY19" fmla="*/ 124097 h 515983"/>
              <a:gd name="connsiteX20" fmla="*/ 378822 w 385354"/>
              <a:gd name="connsiteY20" fmla="*/ 39188 h 515983"/>
              <a:gd name="connsiteX21" fmla="*/ 372291 w 385354"/>
              <a:gd name="connsiteY21" fmla="*/ 6531 h 5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354" h="515983">
                <a:moveTo>
                  <a:pt x="13062" y="0"/>
                </a:moveTo>
                <a:cubicBezTo>
                  <a:pt x="10885" y="45720"/>
                  <a:pt x="9680" y="91497"/>
                  <a:pt x="6531" y="137160"/>
                </a:cubicBezTo>
                <a:cubicBezTo>
                  <a:pt x="5323" y="154671"/>
                  <a:pt x="0" y="171858"/>
                  <a:pt x="0" y="189411"/>
                </a:cubicBezTo>
                <a:cubicBezTo>
                  <a:pt x="0" y="226487"/>
                  <a:pt x="3575" y="263488"/>
                  <a:pt x="6531" y="300446"/>
                </a:cubicBezTo>
                <a:cubicBezTo>
                  <a:pt x="7441" y="311825"/>
                  <a:pt x="15656" y="376136"/>
                  <a:pt x="19594" y="391886"/>
                </a:cubicBezTo>
                <a:cubicBezTo>
                  <a:pt x="22934" y="405244"/>
                  <a:pt x="25019" y="419617"/>
                  <a:pt x="32657" y="431074"/>
                </a:cubicBezTo>
                <a:cubicBezTo>
                  <a:pt x="49387" y="456170"/>
                  <a:pt x="52594" y="471867"/>
                  <a:pt x="78377" y="483326"/>
                </a:cubicBezTo>
                <a:cubicBezTo>
                  <a:pt x="90960" y="488918"/>
                  <a:pt x="104502" y="492034"/>
                  <a:pt x="117565" y="496388"/>
                </a:cubicBezTo>
                <a:cubicBezTo>
                  <a:pt x="124097" y="498565"/>
                  <a:pt x="130481" y="501250"/>
                  <a:pt x="137160" y="502920"/>
                </a:cubicBezTo>
                <a:lnTo>
                  <a:pt x="189411" y="515983"/>
                </a:lnTo>
                <a:cubicBezTo>
                  <a:pt x="211522" y="513219"/>
                  <a:pt x="259373" y="510706"/>
                  <a:pt x="280851" y="496388"/>
                </a:cubicBezTo>
                <a:lnTo>
                  <a:pt x="300445" y="483326"/>
                </a:lnTo>
                <a:cubicBezTo>
                  <a:pt x="302622" y="476794"/>
                  <a:pt x="303898" y="469889"/>
                  <a:pt x="306977" y="463731"/>
                </a:cubicBezTo>
                <a:cubicBezTo>
                  <a:pt x="325221" y="427243"/>
                  <a:pt x="321867" y="461121"/>
                  <a:pt x="333102" y="404948"/>
                </a:cubicBezTo>
                <a:cubicBezTo>
                  <a:pt x="337456" y="383177"/>
                  <a:pt x="339143" y="360697"/>
                  <a:pt x="346165" y="339634"/>
                </a:cubicBezTo>
                <a:cubicBezTo>
                  <a:pt x="348342" y="333103"/>
                  <a:pt x="351027" y="326719"/>
                  <a:pt x="352697" y="320040"/>
                </a:cubicBezTo>
                <a:cubicBezTo>
                  <a:pt x="355389" y="309270"/>
                  <a:pt x="356820" y="298220"/>
                  <a:pt x="359228" y="287383"/>
                </a:cubicBezTo>
                <a:cubicBezTo>
                  <a:pt x="364694" y="262786"/>
                  <a:pt x="365020" y="263478"/>
                  <a:pt x="372291" y="241663"/>
                </a:cubicBezTo>
                <a:cubicBezTo>
                  <a:pt x="374468" y="219891"/>
                  <a:pt x="376406" y="198094"/>
                  <a:pt x="378822" y="176348"/>
                </a:cubicBezTo>
                <a:cubicBezTo>
                  <a:pt x="380760" y="158903"/>
                  <a:pt x="385354" y="141650"/>
                  <a:pt x="385354" y="124097"/>
                </a:cubicBezTo>
                <a:cubicBezTo>
                  <a:pt x="385354" y="95710"/>
                  <a:pt x="382343" y="67355"/>
                  <a:pt x="378822" y="39188"/>
                </a:cubicBezTo>
                <a:cubicBezTo>
                  <a:pt x="370914" y="-24075"/>
                  <a:pt x="372291" y="51485"/>
                  <a:pt x="372291" y="653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7103D771-F2D7-CA43-A092-CC1921EC85B1}"/>
                  </a:ext>
                </a:extLst>
              </p:cNvPr>
              <p:cNvSpPr/>
              <p:nvPr/>
            </p:nvSpPr>
            <p:spPr>
              <a:xfrm>
                <a:off x="7109437" y="3232334"/>
                <a:ext cx="3021789" cy="1941301"/>
              </a:xfrm>
              <a:prstGeom prst="rect">
                <a:avLst/>
              </a:prstGeom>
            </p:spPr>
            <p:txBody>
              <a:bodyPr wrap="none">
                <a:spAutoFit/>
              </a:bodyPr>
              <a:lstStyle/>
              <a:p>
                <a14:m>
                  <m:oMath xmlns:m="http://schemas.openxmlformats.org/officeDocument/2006/math">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𝑚</m:t>
                    </m:r>
                    <m:d>
                      <m:dPr>
                        <m:ctrlPr>
                          <a:rPr kumimoji="1" lang="en-US" altLang="zh-CN" sz="2400" b="0" i="1" dirty="0" smtClean="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4,5,12,13</m:t>
                        </m:r>
                      </m:e>
                    </m:d>
                    <m:r>
                      <a:rPr kumimoji="1" lang="en-US" altLang="zh-CN" sz="2400" b="0" i="1" dirty="0" smtClean="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𝐵</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𝐶</m:t>
                        </m:r>
                      </m:e>
                    </m:acc>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b="0" i="1" dirty="0" smtClean="0">
                            <a:latin typeface="Cambria Math" panose="02040503050406030204" pitchFamily="18" charset="0"/>
                            <a:ea typeface="Songti SC" panose="02010600040101010101" pitchFamily="2" charset="-122"/>
                          </a:rPr>
                          <m:t>1,3</m:t>
                        </m:r>
                      </m:e>
                    </m:d>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𝐴</m:t>
                        </m:r>
                      </m:e>
                    </m:acc>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𝐵</m:t>
                        </m:r>
                      </m:e>
                    </m:acc>
                    <m:r>
                      <a:rPr kumimoji="1" lang="en-US" altLang="zh-CN" sz="2400" b="0" i="1" dirty="0" smtClean="0">
                        <a:latin typeface="Cambria Math" panose="02040503050406030204" pitchFamily="18" charset="0"/>
                        <a:ea typeface="Songti SC" panose="02010600040101010101" pitchFamily="2" charset="-122"/>
                      </a:rPr>
                      <m:t>𝐷</m:t>
                    </m:r>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i="1" dirty="0">
                            <a:latin typeface="Cambria Math" panose="02040503050406030204" pitchFamily="18" charset="0"/>
                            <a:ea typeface="Songti SC" panose="02010600040101010101" pitchFamily="2" charset="-122"/>
                          </a:rPr>
                          <m:t>1</m:t>
                        </m:r>
                        <m:r>
                          <a:rPr kumimoji="1" lang="en-US" altLang="zh-CN" sz="2400" b="0" i="1" dirty="0" smtClean="0">
                            <a:latin typeface="Cambria Math" panose="02040503050406030204" pitchFamily="18" charset="0"/>
                            <a:ea typeface="Songti SC" panose="02010600040101010101" pitchFamily="2" charset="-122"/>
                          </a:rPr>
                          <m:t>0,11</m:t>
                        </m:r>
                      </m:e>
                    </m:d>
                    <m:r>
                      <a:rPr kumimoji="1" lang="en-US" altLang="zh-CN" sz="2400" i="1" dirty="0">
                        <a:latin typeface="Cambria Math" panose="02040503050406030204" pitchFamily="18" charset="0"/>
                        <a:ea typeface="Songti SC" panose="02010600040101010101" pitchFamily="2" charset="-122"/>
                      </a:rPr>
                      <m:t>=</m:t>
                    </m:r>
                    <m:r>
                      <a:rPr kumimoji="1" lang="en-US" altLang="zh-CN" sz="2400" b="0" i="1" dirty="0" smtClean="0">
                        <a:latin typeface="Cambria Math" panose="02040503050406030204" pitchFamily="18" charset="0"/>
                        <a:ea typeface="Songti SC" panose="02010600040101010101" pitchFamily="2" charset="-122"/>
                      </a:rPr>
                      <m:t>𝐴</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𝐵</m:t>
                        </m:r>
                      </m:e>
                    </m:acc>
                    <m:r>
                      <a:rPr kumimoji="1" lang="en-US" altLang="zh-CN" sz="2400" b="0" i="1" dirty="0" smtClean="0">
                        <a:latin typeface="Cambria Math" panose="02040503050406030204" pitchFamily="18" charset="0"/>
                        <a:ea typeface="Songti SC" panose="02010600040101010101" pitchFamily="2" charset="-122"/>
                      </a:rPr>
                      <m:t>𝐶</m:t>
                    </m:r>
                  </m:oMath>
                </a14:m>
                <a:r>
                  <a:rPr lang="zh-CN" altLang="en-US" sz="2400" dirty="0">
                    <a:solidFill>
                      <a:schemeClr val="tx1"/>
                    </a:solidFill>
                  </a:rPr>
                  <a:t> </a:t>
                </a:r>
                <a:endParaRPr lang="en-US" altLang="zh-CN" sz="2400" dirty="0">
                  <a:solidFill>
                    <a:schemeClr val="tx1"/>
                  </a:solidFill>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i="1" dirty="0">
                            <a:latin typeface="Cambria Math" panose="02040503050406030204" pitchFamily="18" charset="0"/>
                            <a:ea typeface="Songti SC" panose="02010600040101010101" pitchFamily="2" charset="-122"/>
                          </a:rPr>
                          <m:t>1,</m:t>
                        </m:r>
                        <m:r>
                          <a:rPr kumimoji="1" lang="en-US" altLang="zh-CN" sz="2400" b="0" i="1" dirty="0" smtClean="0">
                            <a:latin typeface="Cambria Math" panose="02040503050406030204" pitchFamily="18" charset="0"/>
                            <a:ea typeface="Songti SC" panose="02010600040101010101" pitchFamily="2" charset="-122"/>
                          </a:rPr>
                          <m:t>5</m:t>
                        </m:r>
                      </m:e>
                    </m:d>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𝐴</m:t>
                        </m:r>
                      </m:e>
                    </m:acc>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𝐶</m:t>
                        </m:r>
                      </m:e>
                    </m:acc>
                    <m:r>
                      <a:rPr kumimoji="1" lang="en-US" altLang="zh-CN" sz="2400" i="1" dirty="0">
                        <a:latin typeface="Cambria Math" panose="02040503050406030204" pitchFamily="18" charset="0"/>
                        <a:ea typeface="Songti SC" panose="02010600040101010101" pitchFamily="2" charset="-122"/>
                      </a:rPr>
                      <m:t>𝐷</m:t>
                    </m:r>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a:p>
                <a14:m>
                  <m:oMath xmlns:m="http://schemas.openxmlformats.org/officeDocument/2006/math">
                    <m:r>
                      <a:rPr kumimoji="1" lang="en-US" altLang="zh-CN" sz="2400" i="1" dirty="0">
                        <a:latin typeface="Cambria Math" panose="02040503050406030204" pitchFamily="18" charset="0"/>
                        <a:ea typeface="Songti SC" panose="02010600040101010101" pitchFamily="2" charset="-122"/>
                      </a:rPr>
                      <m:t>∑</m:t>
                    </m:r>
                    <m:r>
                      <a:rPr kumimoji="1" lang="en-US" altLang="zh-CN" sz="2400" i="1" dirty="0">
                        <a:latin typeface="Cambria Math" panose="02040503050406030204" pitchFamily="18" charset="0"/>
                        <a:ea typeface="Songti SC" panose="02010600040101010101" pitchFamily="2" charset="-122"/>
                      </a:rPr>
                      <m:t>𝑚</m:t>
                    </m:r>
                    <m:d>
                      <m:dPr>
                        <m:ctrlPr>
                          <a:rPr kumimoji="1" lang="en-US" altLang="zh-CN" sz="2400" i="1" dirty="0">
                            <a:latin typeface="Cambria Math" panose="02040503050406030204" pitchFamily="18" charset="0"/>
                            <a:ea typeface="Songti SC" panose="02010600040101010101" pitchFamily="2" charset="-122"/>
                          </a:rPr>
                        </m:ctrlPr>
                      </m:dPr>
                      <m:e>
                        <m:r>
                          <a:rPr kumimoji="1" lang="en-US" altLang="zh-CN" sz="2400" i="1" dirty="0">
                            <a:latin typeface="Cambria Math" panose="02040503050406030204" pitchFamily="18" charset="0"/>
                            <a:ea typeface="Songti SC" panose="02010600040101010101" pitchFamily="2" charset="-122"/>
                          </a:rPr>
                          <m:t>3</m:t>
                        </m:r>
                        <m:r>
                          <a:rPr kumimoji="1" lang="en-US" altLang="zh-CN" sz="2400" b="0" i="1" dirty="0" smtClean="0">
                            <a:latin typeface="Cambria Math" panose="02040503050406030204" pitchFamily="18" charset="0"/>
                            <a:ea typeface="Songti SC" panose="02010600040101010101" pitchFamily="2" charset="-122"/>
                          </a:rPr>
                          <m:t>,11</m:t>
                        </m:r>
                      </m:e>
                    </m:d>
                    <m:r>
                      <a:rPr kumimoji="1" lang="en-US" altLang="zh-CN" sz="2400" i="1" dirty="0">
                        <a:latin typeface="Cambria Math" panose="02040503050406030204" pitchFamily="18" charset="0"/>
                        <a:ea typeface="Songti SC" panose="02010600040101010101" pitchFamily="2" charset="-122"/>
                      </a:rPr>
                      <m:t>=</m:t>
                    </m:r>
                    <m:acc>
                      <m:accPr>
                        <m:chr m:val="̅"/>
                        <m:ctrlPr>
                          <a:rPr kumimoji="1" lang="en-US" altLang="zh-CN" sz="2400" b="0" i="1" dirty="0" smtClean="0">
                            <a:latin typeface="Cambria Math" panose="02040503050406030204" pitchFamily="18" charset="0"/>
                            <a:ea typeface="Songti SC" panose="02010600040101010101" pitchFamily="2" charset="-122"/>
                          </a:rPr>
                        </m:ctrlPr>
                      </m:accPr>
                      <m:e>
                        <m:r>
                          <a:rPr kumimoji="1" lang="en-US" altLang="zh-CN" sz="2400" b="0" i="1" dirty="0" smtClean="0">
                            <a:latin typeface="Cambria Math" panose="02040503050406030204" pitchFamily="18" charset="0"/>
                            <a:ea typeface="Songti SC" panose="02010600040101010101" pitchFamily="2" charset="-122"/>
                          </a:rPr>
                          <m:t>𝐵</m:t>
                        </m:r>
                      </m:e>
                    </m:acc>
                    <m:r>
                      <a:rPr kumimoji="1" lang="en-US" altLang="zh-CN" sz="2400" b="0" i="1" dirty="0" smtClean="0">
                        <a:latin typeface="Cambria Math" panose="02040503050406030204" pitchFamily="18" charset="0"/>
                        <a:ea typeface="Songti SC" panose="02010600040101010101" pitchFamily="2" charset="-122"/>
                      </a:rPr>
                      <m:t>𝐶</m:t>
                    </m:r>
                    <m:r>
                      <a:rPr kumimoji="1" lang="en-US" altLang="zh-CN" sz="2400" i="1" dirty="0">
                        <a:latin typeface="Cambria Math" panose="02040503050406030204" pitchFamily="18" charset="0"/>
                        <a:ea typeface="Songti SC" panose="02010600040101010101" pitchFamily="2" charset="-122"/>
                      </a:rPr>
                      <m:t>𝐷</m:t>
                    </m:r>
                  </m:oMath>
                </a14:m>
                <a:r>
                  <a:rPr kumimoji="1" lang="zh-CN" altLang="en-US" sz="2400" dirty="0">
                    <a:ea typeface="Songti SC" panose="02010600040101010101" pitchFamily="2" charset="-122"/>
                  </a:rPr>
                  <a:t> </a:t>
                </a:r>
                <a:endParaRPr kumimoji="1" lang="en-US" altLang="zh-CN" sz="2400" dirty="0">
                  <a:ea typeface="Songti SC" panose="02010600040101010101" pitchFamily="2" charset="-122"/>
                </a:endParaRPr>
              </a:p>
            </p:txBody>
          </p:sp>
        </mc:Choice>
        <mc:Fallback xmlns="">
          <p:sp>
            <p:nvSpPr>
              <p:cNvPr id="27" name="矩形 26">
                <a:extLst>
                  <a:ext uri="{FF2B5EF4-FFF2-40B4-BE49-F238E27FC236}">
                    <a16:creationId xmlns:a16="http://schemas.microsoft.com/office/drawing/2014/main" id="{7103D771-F2D7-CA43-A092-CC1921EC85B1}"/>
                  </a:ext>
                </a:extLst>
              </p:cNvPr>
              <p:cNvSpPr>
                <a:spLocks noRot="1" noChangeAspect="1" noMove="1" noResize="1" noEditPoints="1" noAdjustHandles="1" noChangeArrowheads="1" noChangeShapeType="1" noTextEdit="1"/>
              </p:cNvSpPr>
              <p:nvPr/>
            </p:nvSpPr>
            <p:spPr>
              <a:xfrm>
                <a:off x="7109437" y="3232334"/>
                <a:ext cx="3021789" cy="1941301"/>
              </a:xfrm>
              <a:prstGeom prst="rect">
                <a:avLst/>
              </a:prstGeom>
              <a:blipFill>
                <a:blip r:embed="rId13"/>
                <a:stretch>
                  <a:fillRect l="-1674" b="-32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C8E2E15D-D43F-0A49-9AB7-191771CEE504}"/>
                  </a:ext>
                </a:extLst>
              </p:cNvPr>
              <p:cNvSpPr/>
              <p:nvPr/>
            </p:nvSpPr>
            <p:spPr>
              <a:xfrm>
                <a:off x="5785761" y="5338423"/>
                <a:ext cx="6051612" cy="1201098"/>
              </a:xfrm>
              <a:prstGeom prst="rect">
                <a:avLst/>
              </a:prstGeom>
            </p:spPr>
            <p:txBody>
              <a:bodyPr wrap="square">
                <a:spAutoFit/>
              </a:bodyPr>
              <a:lstStyle/>
              <a:p>
                <a:pPr marL="342900" indent="-342900">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乘积项</a:t>
                </a:r>
                <a14:m>
                  <m:oMath xmlns:m="http://schemas.openxmlformats.org/officeDocument/2006/math">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𝐴</m:t>
                        </m:r>
                      </m:e>
                    </m:acc>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𝐶</m:t>
                        </m:r>
                      </m:e>
                    </m:acc>
                    <m:r>
                      <a:rPr kumimoji="1" lang="en-US" altLang="zh-CN" sz="2400" i="1" dirty="0">
                        <a:latin typeface="Cambria Math" panose="02040503050406030204" pitchFamily="18" charset="0"/>
                        <a:ea typeface="Songti SC" panose="02010600040101010101" pitchFamily="2" charset="-122"/>
                      </a:rPr>
                      <m:t>𝐷</m:t>
                    </m:r>
                    <m:r>
                      <a:rPr kumimoji="1" lang="en-US" altLang="zh-CN" sz="2400" b="0" i="1" dirty="0" smtClean="0">
                        <a:latin typeface="Cambria Math" panose="02040503050406030204" pitchFamily="18" charset="0"/>
                        <a:ea typeface="Songti SC" panose="02010600040101010101" pitchFamily="2" charset="-122"/>
                      </a:rPr>
                      <m:t>,</m:t>
                    </m:r>
                    <m:r>
                      <a:rPr kumimoji="1" lang="zh-CN" altLang="en-US" sz="2400" b="0" i="1" dirty="0" smtClean="0">
                        <a:latin typeface="Cambria Math" panose="02040503050406030204" pitchFamily="18" charset="0"/>
                        <a:ea typeface="Songti SC" panose="02010600040101010101" pitchFamily="2" charset="-122"/>
                      </a:rPr>
                      <m:t> </m:t>
                    </m:r>
                    <m:acc>
                      <m:accPr>
                        <m:chr m:val="̅"/>
                        <m:ctrlPr>
                          <a:rPr kumimoji="1" lang="en-US" altLang="zh-CN" sz="2400" i="1" dirty="0">
                            <a:latin typeface="Cambria Math" panose="02040503050406030204" pitchFamily="18" charset="0"/>
                            <a:ea typeface="Songti SC" panose="02010600040101010101" pitchFamily="2" charset="-122"/>
                          </a:rPr>
                        </m:ctrlPr>
                      </m:accPr>
                      <m:e>
                        <m:r>
                          <a:rPr kumimoji="1" lang="en-US" altLang="zh-CN" sz="2400" i="1" dirty="0">
                            <a:latin typeface="Cambria Math" panose="02040503050406030204" pitchFamily="18" charset="0"/>
                            <a:ea typeface="Songti SC" panose="02010600040101010101" pitchFamily="2" charset="-122"/>
                          </a:rPr>
                          <m:t>𝐵</m:t>
                        </m:r>
                      </m:e>
                    </m:acc>
                    <m:r>
                      <a:rPr kumimoji="1" lang="en-US" altLang="zh-CN" sz="2400" i="1" dirty="0">
                        <a:latin typeface="Cambria Math" panose="02040503050406030204" pitchFamily="18" charset="0"/>
                        <a:ea typeface="Songti SC" panose="02010600040101010101" pitchFamily="2" charset="-122"/>
                      </a:rPr>
                      <m:t>𝐶𝐷</m:t>
                    </m:r>
                  </m:oMath>
                </a14:m>
                <a:r>
                  <a:rPr kumimoji="1" lang="zh-CN" altLang="en-US" sz="2400" dirty="0">
                    <a:latin typeface="Songti SC" panose="02010600040101010101" pitchFamily="2" charset="-122"/>
                    <a:ea typeface="Songti SC" panose="02010600040101010101" pitchFamily="2" charset="-122"/>
                  </a:rPr>
                  <a:t>包含的最小项都被其他的合并项重复使用过，因此化简结果为：</a:t>
                </a:r>
                <a:endParaRPr kumimoji="1" lang="en-US" altLang="zh-CN" sz="2400" dirty="0">
                  <a:latin typeface="Songti SC" panose="02010600040101010101" pitchFamily="2" charset="-122"/>
                  <a:ea typeface="Songti SC" panose="02010600040101010101" pitchFamily="2" charset="-122"/>
                </a:endParaRPr>
              </a:p>
              <a:p>
                <a:endParaRPr lang="zh-CN" altLang="en-US" sz="2400" dirty="0">
                  <a:latin typeface="Songti SC" panose="02010600040101010101" pitchFamily="2" charset="-122"/>
                  <a:ea typeface="Songti SC" panose="02010600040101010101" pitchFamily="2" charset="-122"/>
                </a:endParaRPr>
              </a:p>
            </p:txBody>
          </p:sp>
        </mc:Choice>
        <mc:Fallback xmlns="">
          <p:sp>
            <p:nvSpPr>
              <p:cNvPr id="25" name="矩形 24">
                <a:extLst>
                  <a:ext uri="{FF2B5EF4-FFF2-40B4-BE49-F238E27FC236}">
                    <a16:creationId xmlns:a16="http://schemas.microsoft.com/office/drawing/2014/main" id="{C8E2E15D-D43F-0A49-9AB7-191771CEE504}"/>
                  </a:ext>
                </a:extLst>
              </p:cNvPr>
              <p:cNvSpPr>
                <a:spLocks noRot="1" noChangeAspect="1" noMove="1" noResize="1" noEditPoints="1" noAdjustHandles="1" noChangeArrowheads="1" noChangeShapeType="1" noTextEdit="1"/>
              </p:cNvSpPr>
              <p:nvPr/>
            </p:nvSpPr>
            <p:spPr>
              <a:xfrm>
                <a:off x="5785761" y="5338423"/>
                <a:ext cx="6051612" cy="1201098"/>
              </a:xfrm>
              <a:prstGeom prst="rect">
                <a:avLst/>
              </a:prstGeom>
              <a:blipFill>
                <a:blip r:embed="rId14"/>
                <a:stretch>
                  <a:fillRect l="-1681" t="-5263" r="-8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643AB34-C2DA-754F-8A45-B8CEF15613D5}"/>
                  </a:ext>
                </a:extLst>
              </p:cNvPr>
              <p:cNvSpPr/>
              <p:nvPr/>
            </p:nvSpPr>
            <p:spPr>
              <a:xfrm>
                <a:off x="7190931" y="6241875"/>
                <a:ext cx="3241272" cy="462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solidFill>
                            <a:srgbClr val="FF0000"/>
                          </a:solidFill>
                          <a:latin typeface="Cambria Math" panose="02040503050406030204" pitchFamily="18" charset="0"/>
                          <a:ea typeface="Songti SC" panose="02010600040101010101" pitchFamily="2" charset="-122"/>
                        </a:rPr>
                        <m:t>𝑌</m:t>
                      </m:r>
                      <m:r>
                        <a:rPr kumimoji="1" lang="en-US" altLang="zh-CN" sz="2400" i="1" dirty="0" smtClean="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e>
                      </m:acc>
                      <m:r>
                        <a:rPr kumimoji="1" lang="en-US" altLang="zh-CN" sz="2400" i="1" dirty="0">
                          <a:solidFill>
                            <a:srgbClr val="FF0000"/>
                          </a:solidFill>
                          <a:latin typeface="Cambria Math" panose="02040503050406030204" pitchFamily="18" charset="0"/>
                          <a:ea typeface="Songti SC" panose="02010600040101010101" pitchFamily="2" charset="-122"/>
                        </a:rPr>
                        <m:t>+</m:t>
                      </m:r>
                      <m:acc>
                        <m:accPr>
                          <m:chr m:val="̅"/>
                          <m:ctrlPr>
                            <a:rPr kumimoji="1" lang="en-US" altLang="zh-CN" sz="240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𝐴</m:t>
                          </m:r>
                        </m:e>
                      </m:acc>
                      <m:acc>
                        <m:accPr>
                          <m:chr m:val="̅"/>
                          <m:ctrlPr>
                            <a:rPr kumimoji="1" lang="en-US" altLang="zh-CN" sz="2400" i="1" dirty="0">
                              <a:solidFill>
                                <a:srgbClr val="FF0000"/>
                              </a:solidFill>
                              <a:latin typeface="Cambria Math" panose="02040503050406030204" pitchFamily="18" charset="0"/>
                              <a:ea typeface="Songti SC" panose="02010600040101010101" pitchFamily="2" charset="-122"/>
                            </a:rPr>
                          </m:ctrlPr>
                        </m:accPr>
                        <m:e>
                          <m:r>
                            <a:rPr kumimoji="1" lang="en-US" altLang="zh-CN" sz="2400" i="1" dirty="0">
                              <a:solidFill>
                                <a:srgbClr val="FF0000"/>
                              </a:solidFill>
                              <a:latin typeface="Cambria Math" panose="02040503050406030204" pitchFamily="18" charset="0"/>
                              <a:ea typeface="Songti SC" panose="02010600040101010101" pitchFamily="2" charset="-122"/>
                            </a:rPr>
                            <m:t>𝐵</m:t>
                          </m:r>
                        </m:e>
                      </m:acc>
                      <m:r>
                        <a:rPr kumimoji="1" lang="en-US" altLang="zh-CN" sz="2400" i="1" dirty="0">
                          <a:solidFill>
                            <a:srgbClr val="FF0000"/>
                          </a:solidFill>
                          <a:latin typeface="Cambria Math" panose="02040503050406030204" pitchFamily="18" charset="0"/>
                          <a:ea typeface="Songti SC" panose="02010600040101010101" pitchFamily="2" charset="-122"/>
                        </a:rPr>
                        <m:t>𝐷</m:t>
                      </m:r>
                      <m:r>
                        <a:rPr kumimoji="1" lang="en-US" altLang="zh-CN" sz="2400" b="0" i="1" dirty="0" smtClean="0">
                          <a:solidFill>
                            <a:srgbClr val="FF0000"/>
                          </a:solidFill>
                          <a:latin typeface="Cambria Math" panose="02040503050406030204" pitchFamily="18" charset="0"/>
                          <a:ea typeface="Songti SC" panose="02010600040101010101" pitchFamily="2" charset="-122"/>
                        </a:rPr>
                        <m:t>+</m:t>
                      </m:r>
                      <m:r>
                        <a:rPr kumimoji="1" lang="en-US" altLang="zh-CN" sz="2400" b="0" i="1" dirty="0" smtClean="0">
                          <a:solidFill>
                            <a:srgbClr val="FF0000"/>
                          </a:solidFill>
                          <a:latin typeface="Cambria Math" panose="02040503050406030204" pitchFamily="18" charset="0"/>
                          <a:ea typeface="Songti SC" panose="02010600040101010101" pitchFamily="2" charset="-122"/>
                        </a:rPr>
                        <m:t>𝐴</m:t>
                      </m:r>
                      <m:acc>
                        <m:accPr>
                          <m:chr m:val="̅"/>
                          <m:ctrlPr>
                            <a:rPr kumimoji="1" lang="en-US" altLang="zh-CN" sz="2400" b="0" i="1" dirty="0" smtClean="0">
                              <a:solidFill>
                                <a:srgbClr val="FF0000"/>
                              </a:solidFill>
                              <a:latin typeface="Cambria Math" panose="02040503050406030204" pitchFamily="18" charset="0"/>
                              <a:ea typeface="Songti SC" panose="02010600040101010101" pitchFamily="2" charset="-122"/>
                            </a:rPr>
                          </m:ctrlPr>
                        </m:accPr>
                        <m:e>
                          <m:r>
                            <a:rPr kumimoji="1" lang="en-US" altLang="zh-CN" sz="2400" b="0" i="1" dirty="0" smtClean="0">
                              <a:solidFill>
                                <a:srgbClr val="FF0000"/>
                              </a:solidFill>
                              <a:latin typeface="Cambria Math" panose="02040503050406030204" pitchFamily="18" charset="0"/>
                              <a:ea typeface="Songti SC" panose="02010600040101010101" pitchFamily="2" charset="-122"/>
                            </a:rPr>
                            <m:t>𝐵</m:t>
                          </m:r>
                        </m:e>
                      </m:acc>
                      <m:r>
                        <a:rPr kumimoji="1" lang="en-US" altLang="zh-CN" sz="2400" b="0" i="1" dirty="0" smtClean="0">
                          <a:solidFill>
                            <a:srgbClr val="FF0000"/>
                          </a:solidFill>
                          <a:latin typeface="Cambria Math" panose="02040503050406030204" pitchFamily="18" charset="0"/>
                          <a:ea typeface="Songti SC" panose="02010600040101010101" pitchFamily="2" charset="-122"/>
                        </a:rPr>
                        <m:t>𝐶</m:t>
                      </m:r>
                    </m:oMath>
                  </m:oMathPara>
                </a14:m>
                <a:endParaRPr lang="zh-CN" altLang="en-US" sz="2400" dirty="0">
                  <a:solidFill>
                    <a:srgbClr val="FF0000"/>
                  </a:solidFill>
                </a:endParaRPr>
              </a:p>
            </p:txBody>
          </p:sp>
        </mc:Choice>
        <mc:Fallback xmlns="">
          <p:sp>
            <p:nvSpPr>
              <p:cNvPr id="30" name="矩形 29">
                <a:extLst>
                  <a:ext uri="{FF2B5EF4-FFF2-40B4-BE49-F238E27FC236}">
                    <a16:creationId xmlns:a16="http://schemas.microsoft.com/office/drawing/2014/main" id="{4643AB34-C2DA-754F-8A45-B8CEF15613D5}"/>
                  </a:ext>
                </a:extLst>
              </p:cNvPr>
              <p:cNvSpPr>
                <a:spLocks noRot="1" noChangeAspect="1" noMove="1" noResize="1" noEditPoints="1" noAdjustHandles="1" noChangeArrowheads="1" noChangeShapeType="1" noTextEdit="1"/>
              </p:cNvSpPr>
              <p:nvPr/>
            </p:nvSpPr>
            <p:spPr>
              <a:xfrm>
                <a:off x="7190931" y="6241875"/>
                <a:ext cx="3241272" cy="462434"/>
              </a:xfrm>
              <a:prstGeom prst="rect">
                <a:avLst/>
              </a:prstGeom>
              <a:blipFill>
                <a:blip r:embed="rId15"/>
                <a:stretch>
                  <a:fillRect/>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A83D6894-FC8A-CBB3-1CD1-3F90519C93ED}"/>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/90</a:t>
            </a:r>
            <a:endParaRPr kumimoji="1" lang="zh-CN" altLang="en-US" dirty="0"/>
          </a:p>
        </p:txBody>
      </p:sp>
    </p:spTree>
    <p:extLst>
      <p:ext uri="{BB962C8B-B14F-4D97-AF65-F5344CB8AC3E}">
        <p14:creationId xmlns:p14="http://schemas.microsoft.com/office/powerpoint/2010/main" val="160986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逻辑函数的化简方法</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latin typeface="KaiTi" panose="02010609060101010101" pitchFamily="49" charset="-122"/>
                <a:ea typeface="KaiTi" panose="02010609060101010101" pitchFamily="49" charset="-122"/>
              </a:rPr>
              <a:t>具有约束的逻辑函数的化简</a:t>
            </a:r>
            <a:endParaRPr kumimoji="1" lang="en-US" altLang="zh-CN" sz="2400" dirty="0">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A0926BB1-C784-536E-607E-8D05662E05F3}"/>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/90</a:t>
            </a:r>
            <a:endParaRPr kumimoji="1" lang="zh-CN" altLang="en-US" dirty="0"/>
          </a:p>
        </p:txBody>
      </p:sp>
    </p:spTree>
    <p:extLst>
      <p:ext uri="{BB962C8B-B14F-4D97-AF65-F5344CB8AC3E}">
        <p14:creationId xmlns:p14="http://schemas.microsoft.com/office/powerpoint/2010/main" val="3490154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2.4</a:t>
            </a:r>
            <a:r>
              <a:rPr kumimoji="1" lang="zh-CN" altLang="en-US" dirty="0"/>
              <a:t> 具有约束的逻辑函数的化简</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908918"/>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约束：用来说明逻辑函数各个变量之间相互制约关系的一个重要概念</a:t>
            </a:r>
            <a:endParaRPr kumimoji="1" lang="en-US" altLang="zh-CN" sz="2800" dirty="0">
              <a:latin typeface="Myriad Pro" panose="020B0503030403020204" pitchFamily="34" charset="0"/>
              <a:ea typeface="Songti SC" panose="02010600040101010101" pitchFamily="2" charset="-122"/>
            </a:endParaRPr>
          </a:p>
        </p:txBody>
      </p:sp>
      <p:sp>
        <p:nvSpPr>
          <p:cNvPr id="6" name="文本框 5">
            <a:extLst>
              <a:ext uri="{FF2B5EF4-FFF2-40B4-BE49-F238E27FC236}">
                <a16:creationId xmlns:a16="http://schemas.microsoft.com/office/drawing/2014/main" id="{1DCDD22C-B2E8-F74B-AD9B-1399F20913E7}"/>
              </a:ext>
            </a:extLst>
          </p:cNvPr>
          <p:cNvSpPr txBox="1"/>
          <p:nvPr/>
        </p:nvSpPr>
        <p:spPr>
          <a:xfrm>
            <a:off x="505238" y="1648765"/>
            <a:ext cx="11181522" cy="881075"/>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三八妇女节，某单位包了一场演出，票只发给本单位工作的女同志，以示庆贺，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试分析该逻辑问题。</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2">
            <a:extLst>
              <a:ext uri="{FF2B5EF4-FFF2-40B4-BE49-F238E27FC236}">
                <a16:creationId xmlns:a16="http://schemas.microsoft.com/office/drawing/2014/main" id="{D7042BAD-F242-1B93-08E3-1036483FCBC8}"/>
              </a:ext>
            </a:extLst>
          </p:cNvPr>
          <p:cNvGraphicFramePr>
            <a:graphicFrameLocks noGrp="1"/>
          </p:cNvGraphicFramePr>
          <p:nvPr>
            <p:extLst>
              <p:ext uri="{D42A27DB-BD31-4B8C-83A1-F6EECF244321}">
                <p14:modId xmlns:p14="http://schemas.microsoft.com/office/powerpoint/2010/main" val="3931075"/>
              </p:ext>
            </p:extLst>
          </p:nvPr>
        </p:nvGraphicFramePr>
        <p:xfrm>
          <a:off x="1610545" y="2781393"/>
          <a:ext cx="8901045" cy="3627120"/>
        </p:xfrm>
        <a:graphic>
          <a:graphicData uri="http://schemas.openxmlformats.org/drawingml/2006/table">
            <a:tbl>
              <a:tblPr firstRow="1" bandRow="1">
                <a:tableStyleId>{5C22544A-7EE6-4342-B048-85BDC9FD1C3A}</a:tableStyleId>
              </a:tblPr>
              <a:tblGrid>
                <a:gridCol w="1287670">
                  <a:extLst>
                    <a:ext uri="{9D8B030D-6E8A-4147-A177-3AD203B41FA5}">
                      <a16:colId xmlns:a16="http://schemas.microsoft.com/office/drawing/2014/main" val="3444031004"/>
                    </a:ext>
                  </a:extLst>
                </a:gridCol>
                <a:gridCol w="1470992">
                  <a:extLst>
                    <a:ext uri="{9D8B030D-6E8A-4147-A177-3AD203B41FA5}">
                      <a16:colId xmlns:a16="http://schemas.microsoft.com/office/drawing/2014/main" val="1893476308"/>
                    </a:ext>
                  </a:extLst>
                </a:gridCol>
                <a:gridCol w="1272208">
                  <a:extLst>
                    <a:ext uri="{9D8B030D-6E8A-4147-A177-3AD203B41FA5}">
                      <a16:colId xmlns:a16="http://schemas.microsoft.com/office/drawing/2014/main" val="3449258288"/>
                    </a:ext>
                  </a:extLst>
                </a:gridCol>
                <a:gridCol w="1729409">
                  <a:extLst>
                    <a:ext uri="{9D8B030D-6E8A-4147-A177-3AD203B41FA5}">
                      <a16:colId xmlns:a16="http://schemas.microsoft.com/office/drawing/2014/main" val="92339429"/>
                    </a:ext>
                  </a:extLst>
                </a:gridCol>
                <a:gridCol w="3140766">
                  <a:extLst>
                    <a:ext uri="{9D8B030D-6E8A-4147-A177-3AD203B41FA5}">
                      <a16:colId xmlns:a16="http://schemas.microsoft.com/office/drawing/2014/main" val="788752316"/>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单位</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性别</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演出票</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能否进场</a:t>
                      </a: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说明</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不会出现这种情况</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zh-CN" altLang="en-US" sz="2000" dirty="0">
                          <a:latin typeface="KaiTi" panose="02010609060101010101" pitchFamily="49" charset="-122"/>
                          <a:ea typeface="KaiTi" panose="02010609060101010101" pitchFamily="49" charset="-122"/>
                        </a:rPr>
                        <a:t>非</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不会出现这种情况</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男</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不会出现这种情况</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无</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否</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zh-CN" altLang="en-US" sz="2000" dirty="0">
                          <a:latin typeface="KaiTi" panose="02010609060101010101" pitchFamily="49" charset="-122"/>
                          <a:ea typeface="KaiTi" panose="02010609060101010101" pitchFamily="49" charset="-122"/>
                        </a:rPr>
                        <a:t>是</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女</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有</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能</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p:sp>
        <p:nvSpPr>
          <p:cNvPr id="3" name="灯片编号占位符 2">
            <a:extLst>
              <a:ext uri="{FF2B5EF4-FFF2-40B4-BE49-F238E27FC236}">
                <a16:creationId xmlns:a16="http://schemas.microsoft.com/office/drawing/2014/main" id="{B0845439-DED7-6AF3-78AE-CF0C3D13C3B6}"/>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/90</a:t>
            </a:r>
            <a:endParaRPr kumimoji="1" lang="zh-CN" altLang="en-US" dirty="0"/>
          </a:p>
        </p:txBody>
      </p:sp>
    </p:spTree>
    <p:extLst>
      <p:ext uri="{BB962C8B-B14F-4D97-AF65-F5344CB8AC3E}">
        <p14:creationId xmlns:p14="http://schemas.microsoft.com/office/powerpoint/2010/main" val="410987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基本逻辑运算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708903"/>
                <a:ext cx="12192000" cy="463261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与运算：</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𝑌</m:t>
                        </m:r>
                      </m:e>
                      <m:sub>
                        <m:r>
                          <a:rPr kumimoji="1" lang="en-US" altLang="zh-CN" sz="2800" b="0" i="1" smtClean="0">
                            <a:latin typeface="Cambria Math" panose="02040503050406030204" pitchFamily="18" charset="0"/>
                            <a:ea typeface="Songti SC" panose="02010600040101010101" pitchFamily="2" charset="-122"/>
                          </a:rPr>
                          <m:t>1</m:t>
                        </m:r>
                      </m:sub>
                    </m:sSub>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𝐴</m:t>
                    </m:r>
                    <m:r>
                      <a:rPr kumimoji="1" lang="en-US" altLang="zh-CN" sz="2800" b="0" i="1" smtClean="0">
                        <a:latin typeface="Cambria Math" panose="02040503050406030204" pitchFamily="18" charset="0"/>
                        <a:ea typeface="Songti SC" panose="02010600040101010101" pitchFamily="2" charset="-122"/>
                      </a:rPr>
                      <m:t>⋅</m:t>
                    </m:r>
                    <m:r>
                      <a:rPr kumimoji="1" lang="en-US" altLang="zh-CN" sz="2800" b="0" i="1" smtClean="0">
                        <a:latin typeface="Cambria Math" panose="02040503050406030204" pitchFamily="18" charset="0"/>
                        <a:ea typeface="Songti SC" panose="02010600040101010101" pitchFamily="2" charset="-122"/>
                      </a:rPr>
                      <m:t>𝐵</m:t>
                    </m:r>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读作“</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1</m:t>
                        </m:r>
                      </m:sub>
                    </m:sSub>
                    <m:r>
                      <a:rPr kumimoji="1" lang="zh-CN" altLang="en-US" sz="2400" b="0" i="1" smtClean="0">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zh-CN" altLang="en-US" sz="2400" b="0" i="0" smtClean="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𝐴</m:t>
                    </m:r>
                    <m:r>
                      <a:rPr kumimoji="1" lang="zh-CN" altLang="en-US" sz="2400" b="0" i="1" smtClean="0">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与</a:t>
                </a:r>
                <a14:m>
                  <m:oMath xmlns:m="http://schemas.openxmlformats.org/officeDocument/2006/math">
                    <m:r>
                      <a:rPr kumimoji="1" lang="zh-CN" altLang="en-US" sz="2400" b="0" i="0" smtClean="0">
                        <a:latin typeface="Cambria Math" panose="02040503050406030204" pitchFamily="18" charset="0"/>
                        <a:ea typeface="Songti SC" panose="02010600040101010101" pitchFamily="2" charset="-122"/>
                      </a:rPr>
                      <m:t> </m:t>
                    </m:r>
                    <m:r>
                      <a:rPr kumimoji="1" lang="en-US" altLang="zh-CN" sz="2400" b="0" i="1" smtClean="0">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与运算和算术中的乘法运算很相似，又称逻辑乘法运算，“</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1</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乘</a:t>
                </a:r>
                <a14:m>
                  <m:oMath xmlns:m="http://schemas.openxmlformats.org/officeDocument/2006/math">
                    <m:r>
                      <a:rPr kumimoji="1" lang="zh-CN" altLang="en-US" sz="240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书写时表示与或者乘的符号</a:t>
                </a:r>
                <a14:m>
                  <m:oMath xmlns:m="http://schemas.openxmlformats.org/officeDocument/2006/math">
                    <m:r>
                      <a:rPr kumimoji="1" lang="zh-CN" altLang="en-US" sz="2400" b="0" i="0"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常省略</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或运算：</a:t>
                </a:r>
                <a14:m>
                  <m:oMath xmlns:m="http://schemas.openxmlformats.org/officeDocument/2006/math">
                    <m:sSub>
                      <m:sSubPr>
                        <m:ctrlPr>
                          <a:rPr kumimoji="1" lang="en-US" altLang="zh-CN" sz="2800" i="1">
                            <a:latin typeface="Cambria Math" panose="02040503050406030204" pitchFamily="18" charset="0"/>
                            <a:ea typeface="Songti SC" panose="02010600040101010101" pitchFamily="2" charset="-122"/>
                          </a:rPr>
                        </m:ctrlPr>
                      </m:sSubPr>
                      <m:e>
                        <m:r>
                          <a:rPr kumimoji="1" lang="en-US" altLang="zh-CN" sz="2800" i="1">
                            <a:latin typeface="Cambria Math" panose="02040503050406030204" pitchFamily="18" charset="0"/>
                            <a:ea typeface="Songti SC" panose="02010600040101010101" pitchFamily="2" charset="-122"/>
                          </a:rPr>
                          <m:t>𝑌</m:t>
                        </m:r>
                      </m:e>
                      <m:sub>
                        <m:r>
                          <a:rPr kumimoji="1" lang="en-US" altLang="zh-CN" sz="2800" b="0" i="1" smtClean="0">
                            <a:latin typeface="Cambria Math" panose="02040503050406030204" pitchFamily="18" charset="0"/>
                            <a:ea typeface="Songti SC" panose="02010600040101010101" pitchFamily="2" charset="-122"/>
                          </a:rPr>
                          <m:t>2</m:t>
                        </m:r>
                      </m:sub>
                    </m:sSub>
                    <m:r>
                      <a:rPr kumimoji="1" lang="en-US" altLang="zh-CN" sz="2800" i="1">
                        <a:latin typeface="Cambria Math" panose="02040503050406030204" pitchFamily="18" charset="0"/>
                        <a:ea typeface="Songti SC" panose="02010600040101010101" pitchFamily="2" charset="-122"/>
                      </a:rPr>
                      <m:t>=</m:t>
                    </m:r>
                    <m:r>
                      <a:rPr kumimoji="1" lang="en-US" altLang="zh-CN" sz="2800" i="1">
                        <a:latin typeface="Cambria Math" panose="02040503050406030204" pitchFamily="18" charset="0"/>
                        <a:ea typeface="Songti SC" panose="02010600040101010101" pitchFamily="2" charset="-122"/>
                      </a:rPr>
                      <m:t>𝐴</m:t>
                    </m:r>
                    <m:r>
                      <a:rPr kumimoji="1" lang="en-US" altLang="zh-CN" sz="2800" b="0" i="1" smtClean="0">
                        <a:latin typeface="Cambria Math" panose="02040503050406030204" pitchFamily="18" charset="0"/>
                        <a:ea typeface="Songti SC" panose="02010600040101010101" pitchFamily="2" charset="-122"/>
                      </a:rPr>
                      <m:t>+</m:t>
                    </m:r>
                    <m:r>
                      <a:rPr kumimoji="1" lang="en-US" altLang="zh-CN" sz="2800" i="1">
                        <a:latin typeface="Cambria Math" panose="02040503050406030204" pitchFamily="18" charset="0"/>
                        <a:ea typeface="Songti SC" panose="02010600040101010101" pitchFamily="2" charset="-122"/>
                      </a:rPr>
                      <m:t>𝐵</m:t>
                    </m:r>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逻辑加法运算，读作“</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2</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或</a:t>
                </a:r>
                <a14:m>
                  <m:oMath xmlns:m="http://schemas.openxmlformats.org/officeDocument/2006/math">
                    <m:r>
                      <a:rPr kumimoji="1" lang="zh-CN" altLang="en-US" sz="240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2</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加</a:t>
                </a:r>
                <a14:m>
                  <m:oMath xmlns:m="http://schemas.openxmlformats.org/officeDocument/2006/math">
                    <m:r>
                      <a:rPr kumimoji="1" lang="zh-CN" altLang="en-US" sz="240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a:t>
                </a: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非运算：</a:t>
                </a:r>
                <a:r>
                  <a:rPr kumimoji="1" lang="en-US" altLang="zh-CN" sz="2800" dirty="0">
                    <a:ea typeface="Songti SC" panose="02010600040101010101" pitchFamily="2" charset="-122"/>
                  </a:rPr>
                  <a:t> </a:t>
                </a:r>
                <a14:m>
                  <m:oMath xmlns:m="http://schemas.openxmlformats.org/officeDocument/2006/math">
                    <m:sSub>
                      <m:sSubPr>
                        <m:ctrlPr>
                          <a:rPr kumimoji="1" lang="en-US" altLang="zh-CN" sz="2800" i="1">
                            <a:latin typeface="Cambria Math" panose="02040503050406030204" pitchFamily="18" charset="0"/>
                            <a:ea typeface="Songti SC" panose="02010600040101010101" pitchFamily="2" charset="-122"/>
                          </a:rPr>
                        </m:ctrlPr>
                      </m:sSubPr>
                      <m:e>
                        <m:r>
                          <a:rPr kumimoji="1" lang="en-US" altLang="zh-CN" sz="2800" i="1">
                            <a:latin typeface="Cambria Math" panose="02040503050406030204" pitchFamily="18" charset="0"/>
                            <a:ea typeface="Songti SC" panose="02010600040101010101" pitchFamily="2" charset="-122"/>
                          </a:rPr>
                          <m:t>𝑌</m:t>
                        </m:r>
                      </m:e>
                      <m:sub>
                        <m:r>
                          <a:rPr kumimoji="1" lang="en-US" altLang="zh-CN" sz="2800" b="0" i="1" smtClean="0">
                            <a:latin typeface="Cambria Math" panose="02040503050406030204" pitchFamily="18" charset="0"/>
                            <a:ea typeface="Songti SC" panose="02010600040101010101" pitchFamily="2" charset="-122"/>
                          </a:rPr>
                          <m:t>3</m:t>
                        </m:r>
                      </m:sub>
                    </m:sSub>
                    <m:r>
                      <a:rPr kumimoji="1" lang="en-US" altLang="zh-CN" sz="2800" i="1">
                        <a:latin typeface="Cambria Math" panose="02040503050406030204" pitchFamily="18" charset="0"/>
                        <a:ea typeface="Songti SC" panose="02010600040101010101" pitchFamily="2" charset="-122"/>
                      </a:rPr>
                      <m:t>=</m:t>
                    </m:r>
                    <m:acc>
                      <m:accPr>
                        <m:chr m:val="̅"/>
                        <m:ctrlPr>
                          <a:rPr kumimoji="1" lang="en-US" altLang="zh-CN" sz="2800" i="1" smtClean="0">
                            <a:latin typeface="Cambria Math" panose="02040503050406030204" pitchFamily="18" charset="0"/>
                            <a:ea typeface="Songti SC" panose="02010600040101010101" pitchFamily="2" charset="-122"/>
                          </a:rPr>
                        </m:ctrlPr>
                      </m:accPr>
                      <m:e>
                        <m:r>
                          <a:rPr kumimoji="1" lang="en-US" altLang="zh-CN" sz="2800" b="0" i="1" smtClean="0">
                            <a:latin typeface="Cambria Math" panose="02040503050406030204" pitchFamily="18" charset="0"/>
                            <a:ea typeface="Songti SC" panose="02010600040101010101" pitchFamily="2" charset="-122"/>
                          </a:rPr>
                          <m:t>𝐴</m:t>
                        </m:r>
                      </m:e>
                    </m:acc>
                  </m:oMath>
                </a14:m>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逻辑非运算，逻辑反运算，读作“</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3</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非”，“</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3</m:t>
                        </m:r>
                      </m:sub>
                    </m:sSub>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等于</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𝐴</m:t>
                    </m:r>
                    <m:r>
                      <a:rPr kumimoji="1" lang="zh-CN" altLang="en-US" sz="2400" i="1">
                        <a:latin typeface="Cambria Math" panose="02040503050406030204" pitchFamily="18" charset="0"/>
                        <a:ea typeface="Songti SC" panose="02010600040101010101" pitchFamily="2" charset="-122"/>
                      </a:rPr>
                      <m:t> </m:t>
                    </m:r>
                  </m:oMath>
                </a14:m>
                <a:r>
                  <a:rPr kumimoji="1" lang="zh-CN" altLang="en-US" sz="2400" dirty="0">
                    <a:latin typeface="KaiTi" panose="02010609060101010101" pitchFamily="49" charset="-122"/>
                    <a:ea typeface="KaiTi" panose="02010609060101010101" pitchFamily="49" charset="-122"/>
                  </a:rPr>
                  <a:t>反”</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708903"/>
                <a:ext cx="12192000" cy="4632615"/>
              </a:xfrm>
              <a:prstGeom prst="rect">
                <a:avLst/>
              </a:prstGeom>
              <a:blipFill>
                <a:blip r:embed="rId2"/>
                <a:stretch>
                  <a:fillRect l="-938" t="-820" b="-163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C5FBC23-18A9-5C43-CAB8-E8CFE456321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/90</a:t>
            </a:r>
            <a:endParaRPr kumimoji="1" lang="zh-CN" altLang="en-US" dirty="0"/>
          </a:p>
        </p:txBody>
      </p:sp>
    </p:spTree>
    <p:extLst>
      <p:ext uri="{BB962C8B-B14F-4D97-AF65-F5344CB8AC3E}">
        <p14:creationId xmlns:p14="http://schemas.microsoft.com/office/powerpoint/2010/main" val="363968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2.4</a:t>
            </a:r>
            <a:r>
              <a:rPr kumimoji="1" lang="zh-CN" altLang="en-US" dirty="0"/>
              <a:t> 具有约束的逻辑函数的化简</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CDD22C-B2E8-F74B-AD9B-1399F20913E7}"/>
                  </a:ext>
                </a:extLst>
              </p:cNvPr>
              <p:cNvSpPr txBox="1"/>
              <p:nvPr/>
            </p:nvSpPr>
            <p:spPr>
              <a:xfrm>
                <a:off x="474391" y="938607"/>
                <a:ext cx="11181522" cy="1302088"/>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分析：</a:t>
                </a:r>
                <a:r>
                  <a:rPr kumimoji="1" lang="zh-CN" altLang="en-US" sz="2400" dirty="0">
                    <a:latin typeface="KaiTi" panose="02010609060101010101" pitchFamily="49" charset="-122"/>
                    <a:ea typeface="KaiTi" panose="02010609060101010101" pitchFamily="49" charset="-122"/>
                  </a:rPr>
                  <a:t>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分别表示单位、性别、演出票，为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时表示非本单位、男同志、</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无票，为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时表示是本单位、女同志、有票；用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表示能否进场，为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时不能</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进场，为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时表示能进场，则真值表为</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6" name="文本框 5">
                <a:extLst>
                  <a:ext uri="{FF2B5EF4-FFF2-40B4-BE49-F238E27FC236}">
                    <a16:creationId xmlns:a16="http://schemas.microsoft.com/office/drawing/2014/main" id="{1DCDD22C-B2E8-F74B-AD9B-1399F20913E7}"/>
                  </a:ext>
                </a:extLst>
              </p:cNvPr>
              <p:cNvSpPr txBox="1">
                <a:spLocks noRot="1" noChangeAspect="1" noMove="1" noResize="1" noEditPoints="1" noAdjustHandles="1" noChangeArrowheads="1" noChangeShapeType="1" noTextEdit="1"/>
              </p:cNvSpPr>
              <p:nvPr/>
            </p:nvSpPr>
            <p:spPr>
              <a:xfrm>
                <a:off x="474391" y="938607"/>
                <a:ext cx="11181522" cy="1302088"/>
              </a:xfrm>
              <a:prstGeom prst="rect">
                <a:avLst/>
              </a:prstGeom>
              <a:blipFill>
                <a:blip r:embed="rId2"/>
                <a:stretch>
                  <a:fillRect l="-908" t="-2885" r="-3632" b="-9615"/>
                </a:stretch>
              </a:blipFill>
            </p:spPr>
            <p:txBody>
              <a:bodyPr/>
              <a:lstStyle/>
              <a:p>
                <a:r>
                  <a:rPr lang="zh-CN" altLang="en-US">
                    <a:noFill/>
                  </a:rPr>
                  <a:t> </a:t>
                </a:r>
              </a:p>
            </p:txBody>
          </p:sp>
        </mc:Fallback>
      </mc:AlternateContent>
      <p:graphicFrame>
        <p:nvGraphicFramePr>
          <p:cNvPr id="2" name="表格 2">
            <a:extLst>
              <a:ext uri="{FF2B5EF4-FFF2-40B4-BE49-F238E27FC236}">
                <a16:creationId xmlns:a16="http://schemas.microsoft.com/office/drawing/2014/main" id="{D7042BAD-F242-1B93-08E3-1036483FCBC8}"/>
              </a:ext>
            </a:extLst>
          </p:cNvPr>
          <p:cNvGraphicFramePr>
            <a:graphicFrameLocks noGrp="1"/>
          </p:cNvGraphicFramePr>
          <p:nvPr>
            <p:extLst>
              <p:ext uri="{D42A27DB-BD31-4B8C-83A1-F6EECF244321}">
                <p14:modId xmlns:p14="http://schemas.microsoft.com/office/powerpoint/2010/main" val="699090396"/>
              </p:ext>
            </p:extLst>
          </p:nvPr>
        </p:nvGraphicFramePr>
        <p:xfrm>
          <a:off x="474391" y="2705166"/>
          <a:ext cx="5155239" cy="3627120"/>
        </p:xfrm>
        <a:graphic>
          <a:graphicData uri="http://schemas.openxmlformats.org/drawingml/2006/table">
            <a:tbl>
              <a:tblPr firstRow="1" bandRow="1">
                <a:tableStyleId>{5C22544A-7EE6-4342-B048-85BDC9FD1C3A}</a:tableStyleId>
              </a:tblPr>
              <a:tblGrid>
                <a:gridCol w="955824">
                  <a:extLst>
                    <a:ext uri="{9D8B030D-6E8A-4147-A177-3AD203B41FA5}">
                      <a16:colId xmlns:a16="http://schemas.microsoft.com/office/drawing/2014/main" val="3444031004"/>
                    </a:ext>
                  </a:extLst>
                </a:gridCol>
                <a:gridCol w="818067">
                  <a:extLst>
                    <a:ext uri="{9D8B030D-6E8A-4147-A177-3AD203B41FA5}">
                      <a16:colId xmlns:a16="http://schemas.microsoft.com/office/drawing/2014/main" val="1893476308"/>
                    </a:ext>
                  </a:extLst>
                </a:gridCol>
                <a:gridCol w="895979">
                  <a:extLst>
                    <a:ext uri="{9D8B030D-6E8A-4147-A177-3AD203B41FA5}">
                      <a16:colId xmlns:a16="http://schemas.microsoft.com/office/drawing/2014/main" val="3449258288"/>
                    </a:ext>
                  </a:extLst>
                </a:gridCol>
                <a:gridCol w="771321">
                  <a:extLst>
                    <a:ext uri="{9D8B030D-6E8A-4147-A177-3AD203B41FA5}">
                      <a16:colId xmlns:a16="http://schemas.microsoft.com/office/drawing/2014/main" val="92339429"/>
                    </a:ext>
                  </a:extLst>
                </a:gridCol>
                <a:gridCol w="1714048">
                  <a:extLst>
                    <a:ext uri="{9D8B030D-6E8A-4147-A177-3AD203B41FA5}">
                      <a16:colId xmlns:a16="http://schemas.microsoft.com/office/drawing/2014/main" val="788752316"/>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zh-CN" altLang="en-US" sz="2400" dirty="0">
                          <a:latin typeface="Songti SC" panose="02010600040101010101" pitchFamily="2" charset="-122"/>
                          <a:ea typeface="Songti SC" panose="02010600040101010101" pitchFamily="2" charset="-122"/>
                        </a:rPr>
                        <a:t>说明</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B6BAB45-50B7-45F7-DF15-C3ED6A0341CA}"/>
                  </a:ext>
                </a:extLst>
              </p:cNvPr>
              <p:cNvSpPr txBox="1"/>
              <p:nvPr/>
            </p:nvSpPr>
            <p:spPr>
              <a:xfrm>
                <a:off x="5781117" y="2764801"/>
                <a:ext cx="6255171" cy="329391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𝐴𝐵𝐶</m:t>
                    </m:r>
                  </m:oMath>
                </a14:m>
                <a:r>
                  <a:rPr kumimoji="1" lang="zh-CN" altLang="en-US" sz="2400" dirty="0">
                    <a:latin typeface="KaiTi" panose="02010609060101010101" pitchFamily="49" charset="-122"/>
                    <a:ea typeface="KaiTi" panose="02010609060101010101" pitchFamily="49" charset="-122"/>
                  </a:rPr>
                  <a:t>的取值只可能出现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000,010,100,111</m:t>
                    </m:r>
                  </m:oMath>
                </a14:m>
                <a:r>
                  <a:rPr kumimoji="1" lang="zh-CN" altLang="en-US" sz="2400" dirty="0">
                    <a:latin typeface="KaiTi" panose="02010609060101010101" pitchFamily="49" charset="-122"/>
                    <a:ea typeface="KaiTi" panose="02010609060101010101" pitchFamily="49" charset="-122"/>
                  </a:rPr>
                  <a:t>，而不会出现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001,011,101</m:t>
                    </m:r>
                  </m:oMath>
                </a14:m>
                <a:r>
                  <a:rPr kumimoji="1" lang="zh-CN" altLang="en-US" sz="2400" dirty="0">
                    <a:latin typeface="KaiTi" panose="02010609060101010101" pitchFamily="49" charset="-122"/>
                    <a:ea typeface="KaiTi" panose="02010609060101010101" pitchFamily="49" charset="-122"/>
                  </a:rPr>
                  <a:t>，因为演出票只发给在本单位工作的女同志</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这说明</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之间有着一定的制约关系，因此称这三个变量是一组</a:t>
                </a:r>
                <a:r>
                  <a:rPr kumimoji="1" lang="zh-CN" altLang="en-US" sz="2400" dirty="0">
                    <a:solidFill>
                      <a:srgbClr val="0000FF"/>
                    </a:solidFill>
                    <a:latin typeface="KaiTi" panose="02010609060101010101" pitchFamily="49" charset="-122"/>
                    <a:ea typeface="KaiTi" panose="02010609060101010101" pitchFamily="49" charset="-122"/>
                  </a:rPr>
                  <a:t>有约束的变量</a:t>
                </a:r>
                <a:endParaRPr kumimoji="1" lang="en-US" altLang="zh-CN" sz="2400" dirty="0">
                  <a:solidFill>
                    <a:srgbClr val="0000FF"/>
                  </a:solidFill>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400" dirty="0">
                    <a:solidFill>
                      <a:srgbClr val="FF0000"/>
                    </a:solidFill>
                    <a:latin typeface="KaiTi" panose="02010609060101010101" pitchFamily="49" charset="-122"/>
                    <a:ea typeface="KaiTi" panose="02010609060101010101" pitchFamily="49" charset="-122"/>
                  </a:rPr>
                  <a:t>由有约束的变量所决定的逻辑函数，称为有约束的逻辑函数</a:t>
                </a:r>
                <a:endParaRPr kumimoji="1" lang="en-US" altLang="zh-CN" sz="2400" dirty="0">
                  <a:solidFill>
                    <a:srgbClr val="FF0000"/>
                  </a:solidFill>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B6BAB45-50B7-45F7-DF15-C3ED6A0341CA}"/>
                  </a:ext>
                </a:extLst>
              </p:cNvPr>
              <p:cNvSpPr txBox="1">
                <a:spLocks noRot="1" noChangeAspect="1" noMove="1" noResize="1" noEditPoints="1" noAdjustHandles="1" noChangeArrowheads="1" noChangeShapeType="1" noTextEdit="1"/>
              </p:cNvSpPr>
              <p:nvPr/>
            </p:nvSpPr>
            <p:spPr>
              <a:xfrm>
                <a:off x="5781117" y="2764801"/>
                <a:ext cx="6255171" cy="3293915"/>
              </a:xfrm>
              <a:prstGeom prst="rect">
                <a:avLst/>
              </a:prstGeom>
              <a:blipFill>
                <a:blip r:embed="rId3"/>
                <a:stretch>
                  <a:fillRect l="-1420" t="-1533" r="-6491" b="-3448"/>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1617CE2E-5F47-82F7-07D1-B429B5673D7A}"/>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/90</a:t>
            </a:r>
            <a:endParaRPr kumimoji="1" lang="zh-CN" altLang="en-US" dirty="0"/>
          </a:p>
        </p:txBody>
      </p:sp>
    </p:spTree>
    <p:extLst>
      <p:ext uri="{BB962C8B-B14F-4D97-AF65-F5344CB8AC3E}">
        <p14:creationId xmlns:p14="http://schemas.microsoft.com/office/powerpoint/2010/main" val="4026726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约束项与约束条件</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366606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不会出现的变量取值所对应的最小项称为</a:t>
                </a:r>
                <a:r>
                  <a:rPr kumimoji="1" lang="zh-CN" altLang="en-US" sz="2800" dirty="0">
                    <a:solidFill>
                      <a:srgbClr val="FF0000"/>
                    </a:solidFill>
                    <a:latin typeface="Myriad Pro" panose="020B0503030403020204" pitchFamily="34" charset="0"/>
                    <a:ea typeface="Songti SC" panose="02010600040101010101" pitchFamily="2" charset="-122"/>
                  </a:rPr>
                  <a:t>约束项</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𝐴𝐵𝐶</m:t>
                    </m:r>
                  </m:oMath>
                </a14:m>
                <a:r>
                  <a:rPr kumimoji="1" lang="zh-CN" altLang="en-US" sz="2400" dirty="0">
                    <a:latin typeface="KaiTi" panose="02010609060101010101" pitchFamily="49" charset="-122"/>
                    <a:ea typeface="KaiTi" panose="02010609060101010101" pitchFamily="49" charset="-122"/>
                  </a:rPr>
                  <a:t>的取值只可能出现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000,010,100,111</m:t>
                    </m:r>
                  </m:oMath>
                </a14:m>
                <a:r>
                  <a:rPr kumimoji="1" lang="zh-CN" altLang="en-US" sz="2400" dirty="0">
                    <a:latin typeface="KaiTi" panose="02010609060101010101" pitchFamily="49" charset="-122"/>
                    <a:ea typeface="KaiTi" panose="02010609060101010101" pitchFamily="49" charset="-122"/>
                  </a:rPr>
                  <a:t>，而不会出现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001,011,101</m:t>
                    </m:r>
                  </m:oMath>
                </a14:m>
                <a:r>
                  <a:rPr kumimoji="1" lang="zh-CN" altLang="en-US" sz="2400" dirty="0">
                    <a:latin typeface="KaiTi" panose="02010609060101010101" pitchFamily="49" charset="-122"/>
                    <a:ea typeface="KaiTi" panose="02010609060101010101" pitchFamily="49" charset="-122"/>
                  </a:rPr>
                  <a:t>，因为演出票只发给在本单位工作的女同志，故约束项为</a:t>
                </a:r>
                <a14:m>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由最小项的性质可知，只有对应变量取值出现时，其值才会为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；约束项对应的是不出现的变量取值，所以其值恒为</a:t>
                </a:r>
                <a:r>
                  <a:rPr kumimoji="1" lang="en-US" altLang="zh-CN" sz="2400" dirty="0">
                    <a:latin typeface="KaiTi" panose="02010609060101010101" pitchFamily="49" charset="-122"/>
                    <a:ea typeface="KaiTi" panose="02010609060101010101" pitchFamily="49" charset="-122"/>
                  </a:rPr>
                  <a:t>0</a:t>
                </a: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由约束项加起来所构成的值为</a:t>
                </a:r>
                <a:r>
                  <a:rPr kumimoji="1" lang="en-US" altLang="zh-CN" sz="2800" dirty="0">
                    <a:latin typeface="Myriad Pro" panose="020B0503030403020204" pitchFamily="34" charset="0"/>
                    <a:ea typeface="Songti SC" panose="02010600040101010101" pitchFamily="2" charset="-122"/>
                  </a:rPr>
                  <a:t>0</a:t>
                </a:r>
                <a:r>
                  <a:rPr kumimoji="1" lang="zh-CN" altLang="en-US" sz="2800" dirty="0">
                    <a:latin typeface="Myriad Pro" panose="020B0503030403020204" pitchFamily="34" charset="0"/>
                    <a:ea typeface="Songti SC" panose="02010600040101010101" pitchFamily="2" charset="-122"/>
                  </a:rPr>
                  <a:t>的逻辑表达式，称为</a:t>
                </a:r>
                <a:r>
                  <a:rPr kumimoji="1" lang="zh-CN" altLang="en-US" sz="2800" dirty="0">
                    <a:solidFill>
                      <a:srgbClr val="FF0000"/>
                    </a:solidFill>
                    <a:latin typeface="Myriad Pro" panose="020B0503030403020204" pitchFamily="34" charset="0"/>
                    <a:ea typeface="Songti SC" panose="02010600040101010101" pitchFamily="2" charset="-122"/>
                  </a:rPr>
                  <a:t>约束条件</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约束项的值恒为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，所以约束条件是一个值等于</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的条件等式</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6" name="文本框 5">
                <a:extLst>
                  <a:ext uri="{FF2B5EF4-FFF2-40B4-BE49-F238E27FC236}">
                    <a16:creationId xmlns:a16="http://schemas.microsoft.com/office/drawing/2014/main" id="{1DCDD22C-B2E8-F74B-AD9B-1399F20913E7}"/>
                  </a:ext>
                </a:extLst>
              </p:cNvPr>
              <p:cNvSpPr txBox="1">
                <a:spLocks noRot="1" noChangeAspect="1" noMove="1" noResize="1" noEditPoints="1" noAdjustHandles="1" noChangeArrowheads="1" noChangeShapeType="1" noTextEdit="1"/>
              </p:cNvSpPr>
              <p:nvPr/>
            </p:nvSpPr>
            <p:spPr>
              <a:xfrm>
                <a:off x="0" y="958485"/>
                <a:ext cx="12192000" cy="3666068"/>
              </a:xfrm>
              <a:prstGeom prst="rect">
                <a:avLst/>
              </a:prstGeom>
              <a:blipFill>
                <a:blip r:embed="rId2"/>
                <a:stretch>
                  <a:fillRect l="-1041" t="-1034" r="-104" b="-310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5736DE35-191A-3862-C82A-D621A97E75FC}"/>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/90</a:t>
            </a:r>
            <a:endParaRPr kumimoji="1" lang="zh-CN" altLang="en-US" dirty="0"/>
          </a:p>
        </p:txBody>
      </p:sp>
    </p:spTree>
    <p:extLst>
      <p:ext uri="{BB962C8B-B14F-4D97-AF65-F5344CB8AC3E}">
        <p14:creationId xmlns:p14="http://schemas.microsoft.com/office/powerpoint/2010/main" val="3713718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约束条件的表示方法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CDD22C-B2E8-F74B-AD9B-1399F20913E7}"/>
                  </a:ext>
                </a:extLst>
              </p:cNvPr>
              <p:cNvSpPr txBox="1"/>
              <p:nvPr/>
            </p:nvSpPr>
            <p:spPr>
              <a:xfrm>
                <a:off x="0" y="779581"/>
                <a:ext cx="12192000" cy="1855636"/>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在真值表中，在对应于约束项的变量取值所决定的函数值处记上叉号（</a:t>
                </a:r>
                <a14:m>
                  <m:oMath xmlns:m="http://schemas.openxmlformats.org/officeDocument/2006/math">
                    <m:r>
                      <a:rPr kumimoji="1" lang="en-US" altLang="zh-CN" sz="2800" b="0" i="1" smtClean="0">
                        <a:latin typeface="Cambria Math" panose="02040503050406030204" pitchFamily="18" charset="0"/>
                        <a:ea typeface="Songti SC" panose="02010600040101010101" pitchFamily="2" charset="-122"/>
                      </a:rPr>
                      <m:t>×</m:t>
                    </m:r>
                  </m:oMath>
                </a14:m>
                <a:r>
                  <a:rPr kumimoji="1" lang="zh-CN" altLang="en-US" sz="2800" dirty="0">
                    <a:latin typeface="Myriad Pro" panose="020B0503030403020204" pitchFamily="34" charset="0"/>
                    <a:ea typeface="Songti SC" panose="02010600040101010101" pitchFamily="2" charset="-122"/>
                  </a:rPr>
                  <a:t>）</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在逻辑表达式中，用等于</a:t>
                </a:r>
                <a:r>
                  <a:rPr kumimoji="1" lang="en-US" altLang="zh-CN" sz="2800" dirty="0">
                    <a:latin typeface="Myriad Pro" panose="020B0503030403020204" pitchFamily="34" charset="0"/>
                    <a:ea typeface="Songti SC" panose="02010600040101010101" pitchFamily="2" charset="-122"/>
                  </a:rPr>
                  <a:t>0</a:t>
                </a:r>
                <a:r>
                  <a:rPr kumimoji="1" lang="zh-CN" altLang="en-US" sz="2800" dirty="0">
                    <a:latin typeface="Myriad Pro" panose="020B0503030403020204" pitchFamily="34" charset="0"/>
                    <a:ea typeface="Songti SC" panose="02010600040101010101" pitchFamily="2" charset="-122"/>
                  </a:rPr>
                  <a:t>的条件等式表示</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在卡诺图中，在约束项处记上叉，以区别于其他最小项</a:t>
                </a:r>
                <a:endParaRPr kumimoji="1" lang="en-US" altLang="zh-CN"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1DCDD22C-B2E8-F74B-AD9B-1399F20913E7}"/>
                  </a:ext>
                </a:extLst>
              </p:cNvPr>
              <p:cNvSpPr txBox="1">
                <a:spLocks noRot="1" noChangeAspect="1" noMove="1" noResize="1" noEditPoints="1" noAdjustHandles="1" noChangeArrowheads="1" noChangeShapeType="1" noTextEdit="1"/>
              </p:cNvSpPr>
              <p:nvPr/>
            </p:nvSpPr>
            <p:spPr>
              <a:xfrm>
                <a:off x="0" y="779581"/>
                <a:ext cx="12192000" cy="1855636"/>
              </a:xfrm>
              <a:prstGeom prst="rect">
                <a:avLst/>
              </a:prstGeom>
              <a:blipFill>
                <a:blip r:embed="rId2"/>
                <a:stretch>
                  <a:fillRect l="-1041" t="-2041" r="-728" b="-8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2">
                <a:extLst>
                  <a:ext uri="{FF2B5EF4-FFF2-40B4-BE49-F238E27FC236}">
                    <a16:creationId xmlns:a16="http://schemas.microsoft.com/office/drawing/2014/main" id="{D67A6285-F45A-73F4-59B9-C90248681C6B}"/>
                  </a:ext>
                </a:extLst>
              </p:cNvPr>
              <p:cNvGraphicFramePr>
                <a:graphicFrameLocks noGrp="1"/>
              </p:cNvGraphicFramePr>
              <p:nvPr>
                <p:extLst>
                  <p:ext uri="{D42A27DB-BD31-4B8C-83A1-F6EECF244321}">
                    <p14:modId xmlns:p14="http://schemas.microsoft.com/office/powerpoint/2010/main" val="474748280"/>
                  </p:ext>
                </p:extLst>
              </p:nvPr>
            </p:nvGraphicFramePr>
            <p:xfrm>
              <a:off x="308810" y="3000717"/>
              <a:ext cx="3441191" cy="3627120"/>
            </p:xfrm>
            <a:graphic>
              <a:graphicData uri="http://schemas.openxmlformats.org/drawingml/2006/table">
                <a:tbl>
                  <a:tblPr firstRow="1" bandRow="1">
                    <a:tableStyleId>{5C22544A-7EE6-4342-B048-85BDC9FD1C3A}</a:tableStyleId>
                  </a:tblPr>
                  <a:tblGrid>
                    <a:gridCol w="955824">
                      <a:extLst>
                        <a:ext uri="{9D8B030D-6E8A-4147-A177-3AD203B41FA5}">
                          <a16:colId xmlns:a16="http://schemas.microsoft.com/office/drawing/2014/main" val="3444031004"/>
                        </a:ext>
                      </a:extLst>
                    </a:gridCol>
                    <a:gridCol w="818067">
                      <a:extLst>
                        <a:ext uri="{9D8B030D-6E8A-4147-A177-3AD203B41FA5}">
                          <a16:colId xmlns:a16="http://schemas.microsoft.com/office/drawing/2014/main" val="1893476308"/>
                        </a:ext>
                      </a:extLst>
                    </a:gridCol>
                    <a:gridCol w="895979">
                      <a:extLst>
                        <a:ext uri="{9D8B030D-6E8A-4147-A177-3AD203B41FA5}">
                          <a16:colId xmlns:a16="http://schemas.microsoft.com/office/drawing/2014/main" val="3449258288"/>
                        </a:ext>
                      </a:extLst>
                    </a:gridCol>
                    <a:gridCol w="771321">
                      <a:extLst>
                        <a:ext uri="{9D8B030D-6E8A-4147-A177-3AD203B41FA5}">
                          <a16:colId xmlns:a16="http://schemas.microsoft.com/office/drawing/2014/main" val="92339429"/>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Choice>
        <mc:Fallback xmlns="">
          <p:graphicFrame>
            <p:nvGraphicFramePr>
              <p:cNvPr id="7" name="表格 2">
                <a:extLst>
                  <a:ext uri="{FF2B5EF4-FFF2-40B4-BE49-F238E27FC236}">
                    <a16:creationId xmlns:a16="http://schemas.microsoft.com/office/drawing/2014/main" id="{D67A6285-F45A-73F4-59B9-C90248681C6B}"/>
                  </a:ext>
                </a:extLst>
              </p:cNvPr>
              <p:cNvGraphicFramePr>
                <a:graphicFrameLocks noGrp="1"/>
              </p:cNvGraphicFramePr>
              <p:nvPr>
                <p:extLst>
                  <p:ext uri="{D42A27DB-BD31-4B8C-83A1-F6EECF244321}">
                    <p14:modId xmlns:p14="http://schemas.microsoft.com/office/powerpoint/2010/main" val="474748280"/>
                  </p:ext>
                </p:extLst>
              </p:nvPr>
            </p:nvGraphicFramePr>
            <p:xfrm>
              <a:off x="308810" y="3000717"/>
              <a:ext cx="3441191" cy="3627120"/>
            </p:xfrm>
            <a:graphic>
              <a:graphicData uri="http://schemas.openxmlformats.org/drawingml/2006/table">
                <a:tbl>
                  <a:tblPr firstRow="1" bandRow="1">
                    <a:tableStyleId>{5C22544A-7EE6-4342-B048-85BDC9FD1C3A}</a:tableStyleId>
                  </a:tblPr>
                  <a:tblGrid>
                    <a:gridCol w="955824">
                      <a:extLst>
                        <a:ext uri="{9D8B030D-6E8A-4147-A177-3AD203B41FA5}">
                          <a16:colId xmlns:a16="http://schemas.microsoft.com/office/drawing/2014/main" val="3444031004"/>
                        </a:ext>
                      </a:extLst>
                    </a:gridCol>
                    <a:gridCol w="818067">
                      <a:extLst>
                        <a:ext uri="{9D8B030D-6E8A-4147-A177-3AD203B41FA5}">
                          <a16:colId xmlns:a16="http://schemas.microsoft.com/office/drawing/2014/main" val="1893476308"/>
                        </a:ext>
                      </a:extLst>
                    </a:gridCol>
                    <a:gridCol w="895979">
                      <a:extLst>
                        <a:ext uri="{9D8B030D-6E8A-4147-A177-3AD203B41FA5}">
                          <a16:colId xmlns:a16="http://schemas.microsoft.com/office/drawing/2014/main" val="3449258288"/>
                        </a:ext>
                      </a:extLst>
                    </a:gridCol>
                    <a:gridCol w="771321">
                      <a:extLst>
                        <a:ext uri="{9D8B030D-6E8A-4147-A177-3AD203B41FA5}">
                          <a16:colId xmlns:a16="http://schemas.microsoft.com/office/drawing/2014/main" val="92339429"/>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7541" t="-221875" r="-3279" b="-612500"/>
                          </a:stretch>
                        </a:blipFill>
                      </a:tcPr>
                    </a:tc>
                    <a:extLst>
                      <a:ext uri="{0D108BD9-81ED-4DB2-BD59-A6C34878D82A}">
                        <a16:rowId xmlns:a16="http://schemas.microsoft.com/office/drawing/2014/main" val="9310685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7541" t="-432258" r="-3279" b="-432258"/>
                          </a:stretch>
                        </a:blipFill>
                      </a:tcPr>
                    </a:tc>
                    <a:extLst>
                      <a:ext uri="{0D108BD9-81ED-4DB2-BD59-A6C34878D82A}">
                        <a16:rowId xmlns:a16="http://schemas.microsoft.com/office/drawing/2014/main" val="32067246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7541" t="-612500" r="-3279" b="-221875"/>
                          </a:stretch>
                        </a:blipFill>
                      </a:tcPr>
                    </a:tc>
                    <a:extLst>
                      <a:ext uri="{0D108BD9-81ED-4DB2-BD59-A6C34878D82A}">
                        <a16:rowId xmlns:a16="http://schemas.microsoft.com/office/drawing/2014/main" val="543654564"/>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D2C61322-656B-126F-BEE4-CF432E4BD0DE}"/>
                  </a:ext>
                </a:extLst>
              </p:cNvPr>
              <p:cNvGraphicFramePr>
                <a:graphicFrameLocks noGrp="1"/>
              </p:cNvGraphicFramePr>
              <p:nvPr>
                <p:extLst>
                  <p:ext uri="{D42A27DB-BD31-4B8C-83A1-F6EECF244321}">
                    <p14:modId xmlns:p14="http://schemas.microsoft.com/office/powerpoint/2010/main" val="3194597404"/>
                  </p:ext>
                </p:extLst>
              </p:nvPr>
            </p:nvGraphicFramePr>
            <p:xfrm>
              <a:off x="4443343" y="2997276"/>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txBody>
                      <a:tcPr anchor="ctr">
                        <a:solidFill>
                          <a:schemeClr val="bg1">
                            <a:lumMod val="95000"/>
                          </a:schemeClr>
                        </a:solid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1,3,5</m:t>
                                    </m:r>
                                  </m:e>
                                </m:d>
                                <m:r>
                                  <a:rPr lang="en-US" altLang="zh-CN" sz="2400" b="0" i="1" smtClean="0">
                                    <a:latin typeface="Cambria Math" panose="02040503050406030204" pitchFamily="18" charset="0"/>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1922375388"/>
                      </a:ext>
                    </a:extLst>
                  </a:tr>
                </a:tbl>
              </a:graphicData>
            </a:graphic>
          </p:graphicFrame>
        </mc:Choice>
        <mc:Fallback xmlns="">
          <p:graphicFrame>
            <p:nvGraphicFramePr>
              <p:cNvPr id="3" name="表格 7">
                <a:extLst>
                  <a:ext uri="{FF2B5EF4-FFF2-40B4-BE49-F238E27FC236}">
                    <a16:creationId xmlns:a16="http://schemas.microsoft.com/office/drawing/2014/main" id="{D2C61322-656B-126F-BEE4-CF432E4BD0DE}"/>
                  </a:ext>
                </a:extLst>
              </p:cNvPr>
              <p:cNvGraphicFramePr>
                <a:graphicFrameLocks noGrp="1"/>
              </p:cNvGraphicFramePr>
              <p:nvPr>
                <p:extLst>
                  <p:ext uri="{D42A27DB-BD31-4B8C-83A1-F6EECF244321}">
                    <p14:modId xmlns:p14="http://schemas.microsoft.com/office/powerpoint/2010/main" val="3194597404"/>
                  </p:ext>
                </p:extLst>
              </p:nvPr>
            </p:nvGraphicFramePr>
            <p:xfrm>
              <a:off x="4443343" y="2997276"/>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endParaRPr lang="zh-CN"/>
                        </a:p>
                      </a:txBody>
                      <a:tcPr anchor="ctr">
                        <a:blipFill>
                          <a:blip r:embed="rId4"/>
                          <a:stretch>
                            <a:fillRect l="-382" t="-104255" r="-763" b="-408511"/>
                          </a:stretch>
                        </a:blip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endParaRPr lang="zh-CN"/>
                        </a:p>
                      </a:txBody>
                      <a:tcPr anchor="ctr">
                        <a:blipFill>
                          <a:blip r:embed="rId4"/>
                          <a:stretch>
                            <a:fillRect l="-382" t="-300000" r="-763" b="-200000"/>
                          </a:stretch>
                        </a:blip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endParaRPr lang="zh-CN"/>
                        </a:p>
                      </a:txBody>
                      <a:tcPr anchor="ctr">
                        <a:blipFill>
                          <a:blip r:embed="rId4"/>
                          <a:stretch>
                            <a:fillRect l="-382" t="-497917" r="-763" b="-2083"/>
                          </a:stretch>
                        </a:blipFill>
                      </a:tcPr>
                    </a:tc>
                    <a:extLst>
                      <a:ext uri="{0D108BD9-81ED-4DB2-BD59-A6C34878D82A}">
                        <a16:rowId xmlns:a16="http://schemas.microsoft.com/office/drawing/2014/main" val="192237538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11647675-8253-5FC7-5D21-B2739B730C5A}"/>
                  </a:ext>
                </a:extLst>
              </p:cNvPr>
              <p:cNvGraphicFramePr>
                <a:graphicFrameLocks noGrp="1"/>
              </p:cNvGraphicFramePr>
              <p:nvPr>
                <p:extLst>
                  <p:ext uri="{D42A27DB-BD31-4B8C-83A1-F6EECF244321}">
                    <p14:modId xmlns:p14="http://schemas.microsoft.com/office/powerpoint/2010/main" val="2938940767"/>
                  </p:ext>
                </p:extLst>
              </p:nvPr>
            </p:nvGraphicFramePr>
            <p:xfrm>
              <a:off x="9069161" y="4341836"/>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8" name="表格 7">
                <a:extLst>
                  <a:ext uri="{FF2B5EF4-FFF2-40B4-BE49-F238E27FC236}">
                    <a16:creationId xmlns:a16="http://schemas.microsoft.com/office/drawing/2014/main" id="{11647675-8253-5FC7-5D21-B2739B730C5A}"/>
                  </a:ext>
                </a:extLst>
              </p:cNvPr>
              <p:cNvGraphicFramePr>
                <a:graphicFrameLocks noGrp="1"/>
              </p:cNvGraphicFramePr>
              <p:nvPr>
                <p:extLst>
                  <p:ext uri="{D42A27DB-BD31-4B8C-83A1-F6EECF244321}">
                    <p14:modId xmlns:p14="http://schemas.microsoft.com/office/powerpoint/2010/main" val="2938940767"/>
                  </p:ext>
                </p:extLst>
              </p:nvPr>
            </p:nvGraphicFramePr>
            <p:xfrm>
              <a:off x="9069161" y="4341836"/>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5"/>
                          <a:stretch>
                            <a:fillRect l="-102041" r="-200000" b="-112766"/>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5"/>
                          <a:stretch>
                            <a:fillRect l="-206250" r="-104167" b="-112766"/>
                          </a:stretch>
                        </a:blipFill>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5"/>
                          <a:stretch>
                            <a:fillRect l="-102041" t="-100000" r="-200000" b="-12766"/>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Fallback>
      </mc:AlternateContent>
      <p:cxnSp>
        <p:nvCxnSpPr>
          <p:cNvPr id="9" name="直线连接符 8">
            <a:extLst>
              <a:ext uri="{FF2B5EF4-FFF2-40B4-BE49-F238E27FC236}">
                <a16:creationId xmlns:a16="http://schemas.microsoft.com/office/drawing/2014/main" id="{667EB229-600E-F211-A792-6BA6683B15E2}"/>
              </a:ext>
            </a:extLst>
          </p:cNvPr>
          <p:cNvCxnSpPr/>
          <p:nvPr/>
        </p:nvCxnSpPr>
        <p:spPr>
          <a:xfrm flipH="1" flipV="1">
            <a:off x="8583768" y="3800686"/>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2FF15BE-CA04-376B-0258-C22DDD927397}"/>
                  </a:ext>
                </a:extLst>
              </p:cNvPr>
              <p:cNvSpPr txBox="1"/>
              <p:nvPr/>
            </p:nvSpPr>
            <p:spPr>
              <a:xfrm>
                <a:off x="8441998" y="3972504"/>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0" name="文本框 9">
                <a:extLst>
                  <a:ext uri="{FF2B5EF4-FFF2-40B4-BE49-F238E27FC236}">
                    <a16:creationId xmlns:a16="http://schemas.microsoft.com/office/drawing/2014/main" id="{C2FF15BE-CA04-376B-0258-C22DDD927397}"/>
                  </a:ext>
                </a:extLst>
              </p:cNvPr>
              <p:cNvSpPr txBox="1">
                <a:spLocks noRot="1" noChangeAspect="1" noMove="1" noResize="1" noEditPoints="1" noAdjustHandles="1" noChangeArrowheads="1" noChangeShapeType="1" noTextEdit="1"/>
              </p:cNvSpPr>
              <p:nvPr/>
            </p:nvSpPr>
            <p:spPr>
              <a:xfrm>
                <a:off x="8441998" y="3972504"/>
                <a:ext cx="283539" cy="369332"/>
              </a:xfrm>
              <a:prstGeom prst="rect">
                <a:avLst/>
              </a:prstGeom>
              <a:blipFill>
                <a:blip r:embed="rId6"/>
                <a:stretch>
                  <a:fillRect l="-17391" r="-21739"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A66EF0-CC45-7EF0-630C-F5414F151E03}"/>
                  </a:ext>
                </a:extLst>
              </p:cNvPr>
              <p:cNvSpPr txBox="1"/>
              <p:nvPr/>
            </p:nvSpPr>
            <p:spPr>
              <a:xfrm>
                <a:off x="8748570" y="3669773"/>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F7A66EF0-CC45-7EF0-630C-F5414F151E03}"/>
                  </a:ext>
                </a:extLst>
              </p:cNvPr>
              <p:cNvSpPr txBox="1">
                <a:spLocks noRot="1" noChangeAspect="1" noMove="1" noResize="1" noEditPoints="1" noAdjustHandles="1" noChangeArrowheads="1" noChangeShapeType="1" noTextEdit="1"/>
              </p:cNvSpPr>
              <p:nvPr/>
            </p:nvSpPr>
            <p:spPr>
              <a:xfrm>
                <a:off x="8748570" y="3669773"/>
                <a:ext cx="484813" cy="369332"/>
              </a:xfrm>
              <a:prstGeom prst="rect">
                <a:avLst/>
              </a:prstGeom>
              <a:blipFill>
                <a:blip r:embed="rId7"/>
                <a:stretch>
                  <a:fillRect l="-10000" r="-7500"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3CD05EB-2726-3DB9-C9B5-448C05086653}"/>
                  </a:ext>
                </a:extLst>
              </p:cNvPr>
              <p:cNvSpPr txBox="1"/>
              <p:nvPr/>
            </p:nvSpPr>
            <p:spPr>
              <a:xfrm>
                <a:off x="9259347" y="3972504"/>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A3CD05EB-2726-3DB9-C9B5-448C05086653}"/>
                  </a:ext>
                </a:extLst>
              </p:cNvPr>
              <p:cNvSpPr txBox="1">
                <a:spLocks noRot="1" noChangeAspect="1" noMove="1" noResize="1" noEditPoints="1" noAdjustHandles="1" noChangeArrowheads="1" noChangeShapeType="1" noTextEdit="1"/>
              </p:cNvSpPr>
              <p:nvPr/>
            </p:nvSpPr>
            <p:spPr>
              <a:xfrm>
                <a:off x="9259347" y="3972504"/>
                <a:ext cx="424796" cy="369332"/>
              </a:xfrm>
              <a:prstGeom prst="rect">
                <a:avLst/>
              </a:prstGeom>
              <a:blipFill>
                <a:blip r:embed="rId8"/>
                <a:stretch>
                  <a:fillRect l="-14706" r="-147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C018F6E-E3B1-47D4-6BC3-B42EF6E306AF}"/>
                  </a:ext>
                </a:extLst>
              </p:cNvPr>
              <p:cNvSpPr txBox="1"/>
              <p:nvPr/>
            </p:nvSpPr>
            <p:spPr>
              <a:xfrm>
                <a:off x="9842667" y="395478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FC018F6E-E3B1-47D4-6BC3-B42EF6E306AF}"/>
                  </a:ext>
                </a:extLst>
              </p:cNvPr>
              <p:cNvSpPr txBox="1">
                <a:spLocks noRot="1" noChangeAspect="1" noMove="1" noResize="1" noEditPoints="1" noAdjustHandles="1" noChangeArrowheads="1" noChangeShapeType="1" noTextEdit="1"/>
              </p:cNvSpPr>
              <p:nvPr/>
            </p:nvSpPr>
            <p:spPr>
              <a:xfrm>
                <a:off x="9842667" y="3954781"/>
                <a:ext cx="424796" cy="369332"/>
              </a:xfrm>
              <a:prstGeom prst="rect">
                <a:avLst/>
              </a:prstGeom>
              <a:blipFill>
                <a:blip r:embed="rId9"/>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82B47F-FB7D-001A-DEF4-7786C3CE76C9}"/>
                  </a:ext>
                </a:extLst>
              </p:cNvPr>
              <p:cNvSpPr txBox="1"/>
              <p:nvPr/>
            </p:nvSpPr>
            <p:spPr>
              <a:xfrm>
                <a:off x="8725537" y="5103573"/>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6882B47F-FB7D-001A-DEF4-7786C3CE76C9}"/>
                  </a:ext>
                </a:extLst>
              </p:cNvPr>
              <p:cNvSpPr txBox="1">
                <a:spLocks noRot="1" noChangeAspect="1" noMove="1" noResize="1" noEditPoints="1" noAdjustHandles="1" noChangeArrowheads="1" noChangeShapeType="1" noTextEdit="1"/>
              </p:cNvSpPr>
              <p:nvPr/>
            </p:nvSpPr>
            <p:spPr>
              <a:xfrm>
                <a:off x="8725537" y="5103573"/>
                <a:ext cx="254878" cy="369332"/>
              </a:xfrm>
              <a:prstGeom prst="rect">
                <a:avLst/>
              </a:prstGeom>
              <a:blipFill>
                <a:blip r:embed="rId10"/>
                <a:stretch>
                  <a:fillRect l="-18182" r="-18182"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783AF1B-ED5C-BE4A-A873-3BE73256D496}"/>
                  </a:ext>
                </a:extLst>
              </p:cNvPr>
              <p:cNvSpPr txBox="1"/>
              <p:nvPr/>
            </p:nvSpPr>
            <p:spPr>
              <a:xfrm>
                <a:off x="8692353" y="4478774"/>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6783AF1B-ED5C-BE4A-A873-3BE73256D496}"/>
                  </a:ext>
                </a:extLst>
              </p:cNvPr>
              <p:cNvSpPr txBox="1">
                <a:spLocks noRot="1" noChangeAspect="1" noMove="1" noResize="1" noEditPoints="1" noAdjustHandles="1" noChangeArrowheads="1" noChangeShapeType="1" noTextEdit="1"/>
              </p:cNvSpPr>
              <p:nvPr/>
            </p:nvSpPr>
            <p:spPr>
              <a:xfrm>
                <a:off x="8692353" y="4478774"/>
                <a:ext cx="254877" cy="369332"/>
              </a:xfrm>
              <a:prstGeom prst="rect">
                <a:avLst/>
              </a:prstGeom>
              <a:blipFill>
                <a:blip r:embed="rId11"/>
                <a:stretch>
                  <a:fillRect l="-23810" r="-2381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9FF4BE2-9436-60E8-00F8-E73A5FB3810E}"/>
                  </a:ext>
                </a:extLst>
              </p:cNvPr>
              <p:cNvSpPr txBox="1"/>
              <p:nvPr/>
            </p:nvSpPr>
            <p:spPr>
              <a:xfrm>
                <a:off x="10450983" y="3947170"/>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99FF4BE2-9436-60E8-00F8-E73A5FB3810E}"/>
                  </a:ext>
                </a:extLst>
              </p:cNvPr>
              <p:cNvSpPr txBox="1">
                <a:spLocks noRot="1" noChangeAspect="1" noMove="1" noResize="1" noEditPoints="1" noAdjustHandles="1" noChangeArrowheads="1" noChangeShapeType="1" noTextEdit="1"/>
              </p:cNvSpPr>
              <p:nvPr/>
            </p:nvSpPr>
            <p:spPr>
              <a:xfrm>
                <a:off x="10450983" y="3947170"/>
                <a:ext cx="424796" cy="369332"/>
              </a:xfrm>
              <a:prstGeom prst="rect">
                <a:avLst/>
              </a:prstGeom>
              <a:blipFill>
                <a:blip r:embed="rId12"/>
                <a:stretch>
                  <a:fillRect l="-14286" r="-14286"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0C681CF-5CBF-4483-FD06-BB1876B62C29}"/>
                  </a:ext>
                </a:extLst>
              </p:cNvPr>
              <p:cNvSpPr txBox="1"/>
              <p:nvPr/>
            </p:nvSpPr>
            <p:spPr>
              <a:xfrm>
                <a:off x="11058089" y="3915670"/>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80C681CF-5CBF-4483-FD06-BB1876B62C29}"/>
                  </a:ext>
                </a:extLst>
              </p:cNvPr>
              <p:cNvSpPr txBox="1">
                <a:spLocks noRot="1" noChangeAspect="1" noMove="1" noResize="1" noEditPoints="1" noAdjustHandles="1" noChangeArrowheads="1" noChangeShapeType="1" noTextEdit="1"/>
              </p:cNvSpPr>
              <p:nvPr/>
            </p:nvSpPr>
            <p:spPr>
              <a:xfrm>
                <a:off x="11058089" y="3915670"/>
                <a:ext cx="424796" cy="369332"/>
              </a:xfrm>
              <a:prstGeom prst="rect">
                <a:avLst/>
              </a:prstGeom>
              <a:blipFill>
                <a:blip r:embed="rId13"/>
                <a:stretch>
                  <a:fillRect l="-14286" r="-14286" b="-3333"/>
                </a:stretch>
              </a:blipFill>
            </p:spPr>
            <p:txBody>
              <a:bodyPr/>
              <a:lstStyle/>
              <a:p>
                <a:r>
                  <a:rPr lang="zh-CN" altLang="en-US">
                    <a:noFill/>
                  </a:rPr>
                  <a:t> </a:t>
                </a:r>
              </a:p>
            </p:txBody>
          </p:sp>
        </mc:Fallback>
      </mc:AlternateContent>
      <p:sp>
        <p:nvSpPr>
          <p:cNvPr id="18" name="灯片编号占位符 17">
            <a:extLst>
              <a:ext uri="{FF2B5EF4-FFF2-40B4-BE49-F238E27FC236}">
                <a16:creationId xmlns:a16="http://schemas.microsoft.com/office/drawing/2014/main" id="{340C5B06-A9CD-AB2E-5523-6D0037CF7560}"/>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/90</a:t>
            </a:r>
            <a:endParaRPr kumimoji="1" lang="zh-CN" altLang="en-US" dirty="0"/>
          </a:p>
        </p:txBody>
      </p:sp>
    </p:spTree>
    <p:extLst>
      <p:ext uri="{BB962C8B-B14F-4D97-AF65-F5344CB8AC3E}">
        <p14:creationId xmlns:p14="http://schemas.microsoft.com/office/powerpoint/2010/main" val="295813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具有约束的逻辑函数的化简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在公式法中的应用</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根据需要加上或者去掉约束条件，函数不受影响（约束条件值恒为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CA9D993-168E-9715-3150-64E8C2A3CA62}"/>
                  </a:ext>
                </a:extLst>
              </p:cNvPr>
              <p:cNvSpPr txBox="1"/>
              <p:nvPr/>
            </p:nvSpPr>
            <p:spPr>
              <a:xfrm>
                <a:off x="6922603" y="2823515"/>
                <a:ext cx="3275512" cy="327115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𝑌</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𝐴𝐵𝐶</m:t>
                      </m:r>
                      <m:r>
                        <a:rPr kumimoji="1" lang="zh-CN" altLang="en-US" sz="2400" b="0" i="1" smtClean="0">
                          <a:latin typeface="Cambria Math" panose="02040503050406030204" pitchFamily="18" charset="0"/>
                        </a:rPr>
                        <m:t>                           </m:t>
                      </m:r>
                    </m:oMath>
                  </m:oMathPara>
                </a14:m>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𝐴𝐵𝐶</m:t>
                      </m:r>
                      <m:r>
                        <a:rPr kumimoji="1" lang="en-US" altLang="zh-CN" sz="2400" b="0" i="1" smtClean="0">
                          <a:latin typeface="Cambria Math" panose="02040503050406030204" pitchFamily="18" charset="0"/>
                        </a:rPr>
                        <m:t>+</m:t>
                      </m:r>
                      <m:acc>
                        <m:accPr>
                          <m:chr m:val="̅"/>
                          <m:ctrlPr>
                            <a:rPr kumimoji="1" lang="en-US" altLang="zh-CN" sz="2400" i="1" smtClean="0">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𝐴</m:t>
                          </m:r>
                        </m:e>
                      </m:acc>
                      <m:r>
                        <a:rPr kumimoji="1" lang="en-US" altLang="zh-CN" sz="2400" i="1">
                          <a:solidFill>
                            <a:srgbClr val="FF0000"/>
                          </a:solidFill>
                          <a:latin typeface="Cambria Math" panose="02040503050406030204" pitchFamily="18" charset="0"/>
                          <a:ea typeface="KaiTi" panose="02010609060101010101" pitchFamily="49" charset="-122"/>
                        </a:rPr>
                        <m:t>𝐶</m:t>
                      </m:r>
                      <m:r>
                        <a:rPr kumimoji="1" lang="en-US" altLang="zh-CN" sz="2400" i="1">
                          <a:solidFill>
                            <a:srgbClr val="FF0000"/>
                          </a:solidFill>
                          <a:latin typeface="Cambria Math" panose="02040503050406030204" pitchFamily="18" charset="0"/>
                          <a:ea typeface="KaiTi" panose="02010609060101010101" pitchFamily="49" charset="-122"/>
                        </a:rPr>
                        <m:t>+</m:t>
                      </m:r>
                      <m:acc>
                        <m:accPr>
                          <m:chr m:val="̅"/>
                          <m:ctrlPr>
                            <a:rPr kumimoji="1" lang="en-US" altLang="zh-CN" sz="2400" i="1">
                              <a:solidFill>
                                <a:srgbClr val="FF0000"/>
                              </a:solidFill>
                              <a:latin typeface="Cambria Math" panose="02040503050406030204" pitchFamily="18" charset="0"/>
                              <a:ea typeface="KaiTi" panose="02010609060101010101" pitchFamily="49" charset="-122"/>
                            </a:rPr>
                          </m:ctrlPr>
                        </m:accPr>
                        <m:e>
                          <m:r>
                            <a:rPr kumimoji="1" lang="en-US" altLang="zh-CN" sz="2400" i="1">
                              <a:solidFill>
                                <a:srgbClr val="FF0000"/>
                              </a:solidFill>
                              <a:latin typeface="Cambria Math" panose="02040503050406030204" pitchFamily="18" charset="0"/>
                              <a:ea typeface="KaiTi" panose="02010609060101010101" pitchFamily="49" charset="-122"/>
                            </a:rPr>
                            <m:t>𝐵</m:t>
                          </m:r>
                        </m:e>
                      </m:acc>
                      <m:r>
                        <a:rPr kumimoji="1" lang="en-US" altLang="zh-CN" sz="2400" i="1">
                          <a:solidFill>
                            <a:srgbClr val="FF0000"/>
                          </a:solidFill>
                          <a:latin typeface="Cambria Math" panose="02040503050406030204" pitchFamily="18" charset="0"/>
                          <a:ea typeface="KaiTi" panose="02010609060101010101" pitchFamily="49" charset="-122"/>
                        </a:rPr>
                        <m:t>𝐶</m:t>
                      </m:r>
                    </m:oMath>
                  </m:oMathPara>
                </a14:m>
                <a:endParaRPr kumimoji="1" lang="zh-CN" altLang="en-US" sz="2400" dirty="0">
                  <a:solidFill>
                    <a:srgbClr val="FF0000"/>
                  </a:solidFill>
                </a:endParaRPr>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𝐴𝐵</m:t>
                          </m:r>
                          <m:r>
                            <a:rPr kumimoji="1" lang="en-US" altLang="zh-CN" sz="2400" b="0" i="1" smtClean="0">
                              <a:latin typeface="Cambria Math" panose="02040503050406030204" pitchFamily="18"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𝐴</m:t>
                              </m:r>
                            </m:e>
                          </m:acc>
                          <m:r>
                            <a:rPr kumimoji="1" lang="en-US" altLang="zh-CN" sz="2400" b="0" i="1" smtClean="0">
                              <a:latin typeface="Cambria Math" panose="02040503050406030204" pitchFamily="18"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𝐵</m:t>
                              </m:r>
                            </m:e>
                          </m:acc>
                        </m:e>
                      </m:d>
                      <m:r>
                        <a:rPr kumimoji="1" lang="zh-CN" altLang="en-US" sz="2400" b="0" i="1" smtClean="0">
                          <a:latin typeface="Cambria Math" panose="02040503050406030204" pitchFamily="18" charset="0"/>
                        </a:rPr>
                        <m:t>  </m:t>
                      </m:r>
                    </m:oMath>
                  </m:oMathPara>
                </a14:m>
                <a:endParaRPr kumimoji="1" lang="zh-CN" altLang="en-U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𝐴𝐵</m:t>
                          </m:r>
                          <m:r>
                            <a:rPr kumimoji="1" lang="en-US" altLang="zh-CN" sz="2400" b="0" i="1" smtClean="0">
                              <a:latin typeface="Cambria Math" panose="02040503050406030204" pitchFamily="18"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𝐴𝐵</m:t>
                              </m:r>
                            </m:e>
                          </m:acc>
                        </m:e>
                      </m:d>
                      <m:r>
                        <a:rPr kumimoji="1" lang="zh-CN" altLang="en-US" sz="2400" b="0" i="1" smtClean="0">
                          <a:latin typeface="Cambria Math" panose="02040503050406030204" pitchFamily="18" charset="0"/>
                        </a:rPr>
                        <m:t>        </m:t>
                      </m:r>
                    </m:oMath>
                  </m:oMathPara>
                </a14:m>
                <a:endParaRPr kumimoji="1" lang="zh-CN" altLang="en-U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r>
                        <a:rPr kumimoji="1" lang="zh-CN" altLang="en-US" sz="2400" b="0" i="1" smtClean="0">
                          <a:latin typeface="Cambria Math" panose="02040503050406030204" pitchFamily="18" charset="0"/>
                        </a:rPr>
                        <m:t>                              </m:t>
                      </m:r>
                    </m:oMath>
                  </m:oMathPara>
                </a14:m>
                <a:endParaRPr kumimoji="1" lang="zh-CN" altLang="en-US" sz="2400" dirty="0"/>
              </a:p>
              <a:p>
                <a:pPr>
                  <a:lnSpc>
                    <a:spcPct val="150000"/>
                  </a:lnSpc>
                </a:pPr>
                <a:endParaRPr kumimoji="1" lang="zh-CN" altLang="en-US" sz="2400" dirty="0"/>
              </a:p>
            </p:txBody>
          </p:sp>
        </mc:Choice>
        <mc:Fallback xmlns="">
          <p:sp>
            <p:nvSpPr>
              <p:cNvPr id="2" name="文本框 1">
                <a:extLst>
                  <a:ext uri="{FF2B5EF4-FFF2-40B4-BE49-F238E27FC236}">
                    <a16:creationId xmlns:a16="http://schemas.microsoft.com/office/drawing/2014/main" id="{FCA9D993-168E-9715-3150-64E8C2A3CA62}"/>
                  </a:ext>
                </a:extLst>
              </p:cNvPr>
              <p:cNvSpPr txBox="1">
                <a:spLocks noRot="1" noChangeAspect="1" noMove="1" noResize="1" noEditPoints="1" noAdjustHandles="1" noChangeArrowheads="1" noChangeShapeType="1" noTextEdit="1"/>
              </p:cNvSpPr>
              <p:nvPr/>
            </p:nvSpPr>
            <p:spPr>
              <a:xfrm>
                <a:off x="6922603" y="2823515"/>
                <a:ext cx="3275512" cy="327115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9459CDD-6A6F-EFD4-3723-046F5CDCDECA}"/>
                  </a:ext>
                </a:extLst>
              </p:cNvPr>
              <p:cNvGraphicFramePr>
                <a:graphicFrameLocks noGrp="1"/>
              </p:cNvGraphicFramePr>
              <p:nvPr>
                <p:extLst>
                  <p:ext uri="{D42A27DB-BD31-4B8C-83A1-F6EECF244321}">
                    <p14:modId xmlns:p14="http://schemas.microsoft.com/office/powerpoint/2010/main" val="911832742"/>
                  </p:ext>
                </p:extLst>
              </p:nvPr>
            </p:nvGraphicFramePr>
            <p:xfrm>
              <a:off x="855317" y="2645531"/>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zh-CN" altLang="en-US"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𝐵𝐶</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𝐴</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txBody>
                      <a:tcPr anchor="ctr">
                        <a:solidFill>
                          <a:schemeClr val="bg1">
                            <a:lumMod val="95000"/>
                          </a:schemeClr>
                        </a:solid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1,3,5</m:t>
                                    </m:r>
                                  </m:e>
                                </m:d>
                                <m:r>
                                  <a:rPr lang="en-US" altLang="zh-CN" sz="2400" b="0" i="1" smtClean="0">
                                    <a:latin typeface="Cambria Math" panose="02040503050406030204" pitchFamily="18" charset="0"/>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𝐴</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m:t>
                                </m:r>
                                <m:acc>
                                  <m:accPr>
                                    <m:chr m:val="̅"/>
                                    <m:ctrlPr>
                                      <a:rPr kumimoji="1" lang="en-US" altLang="zh-CN" sz="2400" b="0" i="1" smtClean="0">
                                        <a:latin typeface="Cambria Math" panose="02040503050406030204" pitchFamily="18" charset="0"/>
                                        <a:ea typeface="KaiTi" panose="02010609060101010101" pitchFamily="49" charset="-122"/>
                                      </a:rPr>
                                    </m:ctrlPr>
                                  </m:accPr>
                                  <m:e>
                                    <m:r>
                                      <a:rPr kumimoji="1" lang="en-US" altLang="zh-CN" sz="2400" b="0" i="1" smtClean="0">
                                        <a:latin typeface="Cambria Math" panose="02040503050406030204" pitchFamily="18" charset="0"/>
                                        <a:ea typeface="KaiTi" panose="02010609060101010101" pitchFamily="49" charset="-122"/>
                                      </a:rPr>
                                      <m:t>𝐵</m:t>
                                    </m:r>
                                  </m:e>
                                </m:acc>
                                <m:r>
                                  <a:rPr kumimoji="1" lang="en-US" altLang="zh-CN" sz="2400" b="0" i="1" smtClean="0">
                                    <a:latin typeface="Cambria Math" panose="02040503050406030204" pitchFamily="18" charset="0"/>
                                    <a:ea typeface="KaiTi" panose="02010609060101010101" pitchFamily="49" charset="-122"/>
                                  </a:rPr>
                                  <m:t>𝐶</m:t>
                                </m:r>
                                <m:r>
                                  <a:rPr kumimoji="1" lang="en-US" altLang="zh-CN" sz="2400" b="0" i="1" smtClean="0">
                                    <a:latin typeface="Cambria Math" panose="02040503050406030204" pitchFamily="18" charset="0"/>
                                    <a:ea typeface="KaiTi" panose="02010609060101010101" pitchFamily="49" charset="-122"/>
                                  </a:rPr>
                                  <m:t>=0</m:t>
                                </m:r>
                              </m:oMath>
                            </m:oMathPara>
                          </a14:m>
                          <a:endParaRPr lang="zh-CN" altLang="en-US" sz="2400" dirty="0"/>
                        </a:p>
                      </a:txBody>
                      <a:tcPr anchor="ctr">
                        <a:solidFill>
                          <a:schemeClr val="bg1">
                            <a:lumMod val="95000"/>
                          </a:schemeClr>
                        </a:solidFill>
                      </a:tcPr>
                    </a:tc>
                    <a:extLst>
                      <a:ext uri="{0D108BD9-81ED-4DB2-BD59-A6C34878D82A}">
                        <a16:rowId xmlns:a16="http://schemas.microsoft.com/office/drawing/2014/main" val="1922375388"/>
                      </a:ext>
                    </a:extLst>
                  </a:tr>
                </a:tbl>
              </a:graphicData>
            </a:graphic>
          </p:graphicFrame>
        </mc:Choice>
        <mc:Fallback xmlns="">
          <p:graphicFrame>
            <p:nvGraphicFramePr>
              <p:cNvPr id="8" name="表格 7">
                <a:extLst>
                  <a:ext uri="{FF2B5EF4-FFF2-40B4-BE49-F238E27FC236}">
                    <a16:creationId xmlns:a16="http://schemas.microsoft.com/office/drawing/2014/main" id="{49459CDD-6A6F-EFD4-3723-046F5CDCDECA}"/>
                  </a:ext>
                </a:extLst>
              </p:cNvPr>
              <p:cNvGraphicFramePr>
                <a:graphicFrameLocks noGrp="1"/>
              </p:cNvGraphicFramePr>
              <p:nvPr>
                <p:extLst>
                  <p:ext uri="{D42A27DB-BD31-4B8C-83A1-F6EECF244321}">
                    <p14:modId xmlns:p14="http://schemas.microsoft.com/office/powerpoint/2010/main" val="911832742"/>
                  </p:ext>
                </p:extLst>
              </p:nvPr>
            </p:nvGraphicFramePr>
            <p:xfrm>
              <a:off x="855317" y="2645531"/>
              <a:ext cx="3305313" cy="3627120"/>
            </p:xfrm>
            <a:graphic>
              <a:graphicData uri="http://schemas.openxmlformats.org/drawingml/2006/table">
                <a:tbl>
                  <a:tblPr firstRow="1" bandRow="1">
                    <a:tableStyleId>{5C22544A-7EE6-4342-B048-85BDC9FD1C3A}</a:tableStyleId>
                  </a:tblPr>
                  <a:tblGrid>
                    <a:gridCol w="3305313">
                      <a:extLst>
                        <a:ext uri="{9D8B030D-6E8A-4147-A177-3AD203B41FA5}">
                          <a16:colId xmlns:a16="http://schemas.microsoft.com/office/drawing/2014/main" val="559873672"/>
                        </a:ext>
                      </a:extLst>
                    </a:gridCol>
                  </a:tblGrid>
                  <a:tr h="604184">
                    <a:tc>
                      <a:txBody>
                        <a:bodyPr/>
                        <a:lstStyle/>
                        <a:p>
                          <a:pPr algn="ctr"/>
                          <a:r>
                            <a:rPr lang="zh-CN" altLang="en-US" sz="2400" dirty="0">
                              <a:latin typeface="Songti SC" panose="02010600040101010101" pitchFamily="2" charset="-122"/>
                              <a:ea typeface="Songti SC" panose="02010600040101010101" pitchFamily="2" charset="-122"/>
                            </a:rPr>
                            <a:t>最小项之和表达式</a:t>
                          </a:r>
                        </a:p>
                      </a:txBody>
                      <a:tcPr anchor="ctr"/>
                    </a:tc>
                    <a:extLst>
                      <a:ext uri="{0D108BD9-81ED-4DB2-BD59-A6C34878D82A}">
                        <a16:rowId xmlns:a16="http://schemas.microsoft.com/office/drawing/2014/main" val="369881118"/>
                      </a:ext>
                    </a:extLst>
                  </a:tr>
                  <a:tr h="605192">
                    <a:tc>
                      <a:txBody>
                        <a:bodyPr/>
                        <a:lstStyle/>
                        <a:p>
                          <a:endParaRPr lang="zh-CN"/>
                        </a:p>
                      </a:txBody>
                      <a:tcPr anchor="ctr">
                        <a:blipFill>
                          <a:blip r:embed="rId3"/>
                          <a:stretch>
                            <a:fillRect l="-383" t="-104255" r="-766" b="-410638"/>
                          </a:stretch>
                        </a:blipFill>
                      </a:tcPr>
                    </a:tc>
                    <a:extLst>
                      <a:ext uri="{0D108BD9-81ED-4DB2-BD59-A6C34878D82A}">
                        <a16:rowId xmlns:a16="http://schemas.microsoft.com/office/drawing/2014/main" val="3044187029"/>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标准与或表达式</a:t>
                          </a:r>
                        </a:p>
                      </a:txBody>
                      <a:tcPr anchor="ctr">
                        <a:solidFill>
                          <a:srgbClr val="4472C4"/>
                        </a:solidFill>
                      </a:tcPr>
                    </a:tc>
                    <a:extLst>
                      <a:ext uri="{0D108BD9-81ED-4DB2-BD59-A6C34878D82A}">
                        <a16:rowId xmlns:a16="http://schemas.microsoft.com/office/drawing/2014/main" val="3877736141"/>
                      </a:ext>
                    </a:extLst>
                  </a:tr>
                  <a:tr h="604184">
                    <a:tc>
                      <a:txBody>
                        <a:bodyPr/>
                        <a:lstStyle/>
                        <a:p>
                          <a:endParaRPr lang="zh-CN"/>
                        </a:p>
                      </a:txBody>
                      <a:tcPr anchor="ctr">
                        <a:blipFill>
                          <a:blip r:embed="rId3"/>
                          <a:stretch>
                            <a:fillRect l="-383" t="-300000" r="-766" b="-202083"/>
                          </a:stretch>
                        </a:blipFill>
                      </a:tcPr>
                    </a:tc>
                    <a:extLst>
                      <a:ext uri="{0D108BD9-81ED-4DB2-BD59-A6C34878D82A}">
                        <a16:rowId xmlns:a16="http://schemas.microsoft.com/office/drawing/2014/main" val="2436345453"/>
                      </a:ext>
                    </a:extLst>
                  </a:tr>
                  <a:tr h="604184">
                    <a:tc>
                      <a:txBody>
                        <a:bodyPr/>
                        <a:lstStyle/>
                        <a:p>
                          <a:pPr algn="ctr"/>
                          <a:r>
                            <a:rPr lang="zh-CN" altLang="en-US" sz="2400" b="1" dirty="0">
                              <a:solidFill>
                                <a:schemeClr val="bg1"/>
                              </a:solidFill>
                              <a:latin typeface="Songti SC" panose="02010600040101010101" pitchFamily="2" charset="-122"/>
                              <a:ea typeface="Songti SC" panose="02010600040101010101" pitchFamily="2" charset="-122"/>
                            </a:rPr>
                            <a:t>最简与或表达式</a:t>
                          </a:r>
                        </a:p>
                      </a:txBody>
                      <a:tcPr anchor="ctr">
                        <a:solidFill>
                          <a:srgbClr val="4472C4"/>
                        </a:solidFill>
                      </a:tcPr>
                    </a:tc>
                    <a:extLst>
                      <a:ext uri="{0D108BD9-81ED-4DB2-BD59-A6C34878D82A}">
                        <a16:rowId xmlns:a16="http://schemas.microsoft.com/office/drawing/2014/main" val="3979100881"/>
                      </a:ext>
                    </a:extLst>
                  </a:tr>
                  <a:tr h="605192">
                    <a:tc>
                      <a:txBody>
                        <a:bodyPr/>
                        <a:lstStyle/>
                        <a:p>
                          <a:endParaRPr lang="zh-CN"/>
                        </a:p>
                      </a:txBody>
                      <a:tcPr anchor="ctr">
                        <a:blipFill>
                          <a:blip r:embed="rId3"/>
                          <a:stretch>
                            <a:fillRect l="-383" t="-497917" r="-766" b="-4167"/>
                          </a:stretch>
                        </a:blipFill>
                      </a:tcPr>
                    </a:tc>
                    <a:extLst>
                      <a:ext uri="{0D108BD9-81ED-4DB2-BD59-A6C34878D82A}">
                        <a16:rowId xmlns:a16="http://schemas.microsoft.com/office/drawing/2014/main" val="1922375388"/>
                      </a:ext>
                    </a:extLst>
                  </a:tr>
                </a:tbl>
              </a:graphicData>
            </a:graphic>
          </p:graphicFrame>
        </mc:Fallback>
      </mc:AlternateContent>
      <p:sp>
        <p:nvSpPr>
          <p:cNvPr id="9" name="右箭头 8">
            <a:extLst>
              <a:ext uri="{FF2B5EF4-FFF2-40B4-BE49-F238E27FC236}">
                <a16:creationId xmlns:a16="http://schemas.microsoft.com/office/drawing/2014/main" id="{8B759F91-BC96-B48A-9E52-DD23F2D20D31}"/>
              </a:ext>
            </a:extLst>
          </p:cNvPr>
          <p:cNvSpPr/>
          <p:nvPr/>
        </p:nvSpPr>
        <p:spPr>
          <a:xfrm>
            <a:off x="5486400" y="4162453"/>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 name="灯片编号占位符 2">
            <a:extLst>
              <a:ext uri="{FF2B5EF4-FFF2-40B4-BE49-F238E27FC236}">
                <a16:creationId xmlns:a16="http://schemas.microsoft.com/office/drawing/2014/main" id="{C0731266-3E5A-0CB9-529F-6CA65D207D19}"/>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/90</a:t>
            </a:r>
            <a:endParaRPr kumimoji="1" lang="zh-CN" altLang="en-US" dirty="0"/>
          </a:p>
        </p:txBody>
      </p:sp>
    </p:spTree>
    <p:extLst>
      <p:ext uri="{BB962C8B-B14F-4D97-AF65-F5344CB8AC3E}">
        <p14:creationId xmlns:p14="http://schemas.microsoft.com/office/powerpoint/2010/main" val="2773449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具有约束的逻辑函数的化简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700081"/>
            <a:ext cx="12192000" cy="194720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在图形法中的应用</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在利用函数的卡诺图合并最小项时，可根据化简的需要包含或去掉约束项</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合并最小项时，如果圈中包含了约束项，相当于在相应的乘积项中加上了该约束项，其值为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，函数不会受影响</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322750739"/>
                  </p:ext>
                </p:extLst>
              </p:nvPr>
            </p:nvGraphicFramePr>
            <p:xfrm>
              <a:off x="8766338" y="315748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322750739"/>
                  </p:ext>
                </p:extLst>
              </p:nvPr>
            </p:nvGraphicFramePr>
            <p:xfrm>
              <a:off x="8766338" y="315748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41" r="-200000" b="-112766"/>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6250" r="-104167" b="-112766"/>
                          </a:stretch>
                        </a:blipFill>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2041" t="-100000" r="-200000" b="-12766"/>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Fallback>
      </mc:AlternateContent>
      <p:cxnSp>
        <p:nvCxnSpPr>
          <p:cNvPr id="11" name="直线连接符 10">
            <a:extLst>
              <a:ext uri="{FF2B5EF4-FFF2-40B4-BE49-F238E27FC236}">
                <a16:creationId xmlns:a16="http://schemas.microsoft.com/office/drawing/2014/main" id="{466CC3CE-2ADD-9E8A-C592-C1A54E5A3252}"/>
              </a:ext>
            </a:extLst>
          </p:cNvPr>
          <p:cNvCxnSpPr/>
          <p:nvPr/>
        </p:nvCxnSpPr>
        <p:spPr>
          <a:xfrm flipH="1" flipV="1">
            <a:off x="8280945" y="2616337"/>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E69BC2-1580-DE7B-FF6B-8D58B0AEBC4C}"/>
                  </a:ext>
                </a:extLst>
              </p:cNvPr>
              <p:cNvSpPr txBox="1"/>
              <p:nvPr/>
            </p:nvSpPr>
            <p:spPr>
              <a:xfrm>
                <a:off x="8139175" y="2788155"/>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BFE69BC2-1580-DE7B-FF6B-8D58B0AEBC4C}"/>
                  </a:ext>
                </a:extLst>
              </p:cNvPr>
              <p:cNvSpPr txBox="1">
                <a:spLocks noRot="1" noChangeAspect="1" noMove="1" noResize="1" noEditPoints="1" noAdjustHandles="1" noChangeArrowheads="1" noChangeShapeType="1" noTextEdit="1"/>
              </p:cNvSpPr>
              <p:nvPr/>
            </p:nvSpPr>
            <p:spPr>
              <a:xfrm>
                <a:off x="8139175" y="2788155"/>
                <a:ext cx="283539" cy="369332"/>
              </a:xfrm>
              <a:prstGeom prst="rect">
                <a:avLst/>
              </a:prstGeom>
              <a:blipFill>
                <a:blip r:embed="rId3"/>
                <a:stretch>
                  <a:fillRect l="-16667" r="-16667"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DC7659B-62A4-9F61-2304-F8186945EEC4}"/>
                  </a:ext>
                </a:extLst>
              </p:cNvPr>
              <p:cNvSpPr txBox="1"/>
              <p:nvPr/>
            </p:nvSpPr>
            <p:spPr>
              <a:xfrm>
                <a:off x="8445747" y="2485424"/>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3DC7659B-62A4-9F61-2304-F8186945EEC4}"/>
                  </a:ext>
                </a:extLst>
              </p:cNvPr>
              <p:cNvSpPr txBox="1">
                <a:spLocks noRot="1" noChangeAspect="1" noMove="1" noResize="1" noEditPoints="1" noAdjustHandles="1" noChangeArrowheads="1" noChangeShapeType="1" noTextEdit="1"/>
              </p:cNvSpPr>
              <p:nvPr/>
            </p:nvSpPr>
            <p:spPr>
              <a:xfrm>
                <a:off x="8445747" y="2485424"/>
                <a:ext cx="484813" cy="369332"/>
              </a:xfrm>
              <a:prstGeom prst="rect">
                <a:avLst/>
              </a:prstGeom>
              <a:blipFill>
                <a:blip r:embed="rId4"/>
                <a:stretch>
                  <a:fillRect l="-10000" r="-1000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24C449-85DF-7F95-132B-23512B501C25}"/>
                  </a:ext>
                </a:extLst>
              </p:cNvPr>
              <p:cNvSpPr txBox="1"/>
              <p:nvPr/>
            </p:nvSpPr>
            <p:spPr>
              <a:xfrm>
                <a:off x="8956524" y="278815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1624C449-85DF-7F95-132B-23512B501C25}"/>
                  </a:ext>
                </a:extLst>
              </p:cNvPr>
              <p:cNvSpPr txBox="1">
                <a:spLocks noRot="1" noChangeAspect="1" noMove="1" noResize="1" noEditPoints="1" noAdjustHandles="1" noChangeArrowheads="1" noChangeShapeType="1" noTextEdit="1"/>
              </p:cNvSpPr>
              <p:nvPr/>
            </p:nvSpPr>
            <p:spPr>
              <a:xfrm>
                <a:off x="8956524" y="2788155"/>
                <a:ext cx="424796" cy="369332"/>
              </a:xfrm>
              <a:prstGeom prst="rect">
                <a:avLst/>
              </a:prstGeom>
              <a:blipFill>
                <a:blip r:embed="rId5"/>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D3C9473-58F2-BDF4-0A4B-5BB2F639CC7F}"/>
                  </a:ext>
                </a:extLst>
              </p:cNvPr>
              <p:cNvSpPr txBox="1"/>
              <p:nvPr/>
            </p:nvSpPr>
            <p:spPr>
              <a:xfrm>
                <a:off x="9539844" y="277043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D3C9473-58F2-BDF4-0A4B-5BB2F639CC7F}"/>
                  </a:ext>
                </a:extLst>
              </p:cNvPr>
              <p:cNvSpPr txBox="1">
                <a:spLocks noRot="1" noChangeAspect="1" noMove="1" noResize="1" noEditPoints="1" noAdjustHandles="1" noChangeArrowheads="1" noChangeShapeType="1" noTextEdit="1"/>
              </p:cNvSpPr>
              <p:nvPr/>
            </p:nvSpPr>
            <p:spPr>
              <a:xfrm>
                <a:off x="9539844" y="2770432"/>
                <a:ext cx="424796" cy="369332"/>
              </a:xfrm>
              <a:prstGeom prst="rect">
                <a:avLst/>
              </a:prstGeom>
              <a:blipFill>
                <a:blip r:embed="rId6"/>
                <a:stretch>
                  <a:fillRect l="-14706" r="-1470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CB900C5-1323-5768-D4ED-3A10052E2F98}"/>
                  </a:ext>
                </a:extLst>
              </p:cNvPr>
              <p:cNvSpPr txBox="1"/>
              <p:nvPr/>
            </p:nvSpPr>
            <p:spPr>
              <a:xfrm>
                <a:off x="8422714" y="3919224"/>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BCB900C5-1323-5768-D4ED-3A10052E2F98}"/>
                  </a:ext>
                </a:extLst>
              </p:cNvPr>
              <p:cNvSpPr txBox="1">
                <a:spLocks noRot="1" noChangeAspect="1" noMove="1" noResize="1" noEditPoints="1" noAdjustHandles="1" noChangeArrowheads="1" noChangeShapeType="1" noTextEdit="1"/>
              </p:cNvSpPr>
              <p:nvPr/>
            </p:nvSpPr>
            <p:spPr>
              <a:xfrm>
                <a:off x="8422714" y="3919224"/>
                <a:ext cx="254878" cy="369332"/>
              </a:xfrm>
              <a:prstGeom prst="rect">
                <a:avLst/>
              </a:prstGeom>
              <a:blipFill>
                <a:blip r:embed="rId7"/>
                <a:stretch>
                  <a:fillRect l="-23810" r="-19048"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985F842-5321-E737-8294-A94E913629DD}"/>
                  </a:ext>
                </a:extLst>
              </p:cNvPr>
              <p:cNvSpPr txBox="1"/>
              <p:nvPr/>
            </p:nvSpPr>
            <p:spPr>
              <a:xfrm>
                <a:off x="8389530" y="3294425"/>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9985F842-5321-E737-8294-A94E913629DD}"/>
                  </a:ext>
                </a:extLst>
              </p:cNvPr>
              <p:cNvSpPr txBox="1">
                <a:spLocks noRot="1" noChangeAspect="1" noMove="1" noResize="1" noEditPoints="1" noAdjustHandles="1" noChangeArrowheads="1" noChangeShapeType="1" noTextEdit="1"/>
              </p:cNvSpPr>
              <p:nvPr/>
            </p:nvSpPr>
            <p:spPr>
              <a:xfrm>
                <a:off x="8389530" y="3294425"/>
                <a:ext cx="254877" cy="369332"/>
              </a:xfrm>
              <a:prstGeom prst="rect">
                <a:avLst/>
              </a:prstGeom>
              <a:blipFill>
                <a:blip r:embed="rId8"/>
                <a:stretch>
                  <a:fillRect l="-23810" r="-2381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ECCF1EF-E733-24DF-0E99-969344EF3491}"/>
                  </a:ext>
                </a:extLst>
              </p:cNvPr>
              <p:cNvSpPr txBox="1"/>
              <p:nvPr/>
            </p:nvSpPr>
            <p:spPr>
              <a:xfrm>
                <a:off x="10148160" y="276282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ECCF1EF-E733-24DF-0E99-969344EF3491}"/>
                  </a:ext>
                </a:extLst>
              </p:cNvPr>
              <p:cNvSpPr txBox="1">
                <a:spLocks noRot="1" noChangeAspect="1" noMove="1" noResize="1" noEditPoints="1" noAdjustHandles="1" noChangeArrowheads="1" noChangeShapeType="1" noTextEdit="1"/>
              </p:cNvSpPr>
              <p:nvPr/>
            </p:nvSpPr>
            <p:spPr>
              <a:xfrm>
                <a:off x="10148160" y="2762821"/>
                <a:ext cx="424796" cy="369332"/>
              </a:xfrm>
              <a:prstGeom prst="rect">
                <a:avLst/>
              </a:prstGeom>
              <a:blipFill>
                <a:blip r:embed="rId9"/>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7AFE30D-09E4-BEA7-A95F-B3C1A79F0C1C}"/>
                  </a:ext>
                </a:extLst>
              </p:cNvPr>
              <p:cNvSpPr txBox="1"/>
              <p:nvPr/>
            </p:nvSpPr>
            <p:spPr>
              <a:xfrm>
                <a:off x="10755266" y="273132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B7AFE30D-09E4-BEA7-A95F-B3C1A79F0C1C}"/>
                  </a:ext>
                </a:extLst>
              </p:cNvPr>
              <p:cNvSpPr txBox="1">
                <a:spLocks noRot="1" noChangeAspect="1" noMove="1" noResize="1" noEditPoints="1" noAdjustHandles="1" noChangeArrowheads="1" noChangeShapeType="1" noTextEdit="1"/>
              </p:cNvSpPr>
              <p:nvPr/>
            </p:nvSpPr>
            <p:spPr>
              <a:xfrm>
                <a:off x="10755266" y="2731321"/>
                <a:ext cx="424796" cy="369332"/>
              </a:xfrm>
              <a:prstGeom prst="rect">
                <a:avLst/>
              </a:prstGeom>
              <a:blipFill>
                <a:blip r:embed="rId10"/>
                <a:stretch>
                  <a:fillRect l="-14286" r="-14286" b="-3333"/>
                </a:stretch>
              </a:blipFill>
            </p:spPr>
            <p:txBody>
              <a:bodyPr/>
              <a:lstStyle/>
              <a:p>
                <a:r>
                  <a:rPr lang="zh-CN" altLang="en-US">
                    <a:noFill/>
                  </a:rPr>
                  <a:t> </a:t>
                </a:r>
              </a:p>
            </p:txBody>
          </p:sp>
        </mc:Fallback>
      </mc:AlternateContent>
      <p:sp>
        <p:nvSpPr>
          <p:cNvPr id="20" name="圆角矩形 19">
            <a:extLst>
              <a:ext uri="{FF2B5EF4-FFF2-40B4-BE49-F238E27FC236}">
                <a16:creationId xmlns:a16="http://schemas.microsoft.com/office/drawing/2014/main" id="{9D6495AA-170C-1C00-0DA1-F3AA49D2B7B7}"/>
              </a:ext>
            </a:extLst>
          </p:cNvPr>
          <p:cNvSpPr/>
          <p:nvPr/>
        </p:nvSpPr>
        <p:spPr>
          <a:xfrm>
            <a:off x="9496810" y="3294425"/>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39D9B04-89C9-777D-1C07-E6517DF0A402}"/>
                  </a:ext>
                </a:extLst>
              </p:cNvPr>
              <p:cNvSpPr txBox="1"/>
              <p:nvPr/>
            </p:nvSpPr>
            <p:spPr>
              <a:xfrm>
                <a:off x="8371799" y="5196006"/>
                <a:ext cx="3642472"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𝑌</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r>
                            <a:rPr kumimoji="1" lang="zh-CN" altLang="en-US" sz="2400" b="0" i="1" smtClean="0">
                              <a:latin typeface="Cambria Math" panose="02040503050406030204" pitchFamily="18" charset="0"/>
                            </a:rPr>
                            <m:t>               </m:t>
                          </m:r>
                        </m:sub>
                      </m:sSub>
                      <m:r>
                        <a:rPr kumimoji="1" lang="zh-CN" altLang="en-US" sz="2400" b="0" i="1" smtClean="0">
                          <a:latin typeface="Cambria Math" panose="02040503050406030204" pitchFamily="18" charset="0"/>
                        </a:rPr>
                        <m:t>                           </m:t>
                      </m:r>
                    </m:oMath>
                  </m:oMathPara>
                </a14:m>
                <a:endParaRPr kumimoji="1" lang="en-US" altLang="zh-CN"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3</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5</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sub>
                      </m:sSub>
                    </m:oMath>
                  </m:oMathPara>
                </a14:m>
                <a:endParaRPr kumimoji="1" lang="zh-CN" altLang="en-US" sz="2400" dirty="0"/>
              </a:p>
              <a:p>
                <a:pPr>
                  <a:lnSpc>
                    <a:spcPct val="150000"/>
                  </a:lnSpc>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𝐶</m:t>
                      </m:r>
                      <m:r>
                        <a:rPr kumimoji="1" lang="zh-CN" altLang="en-US" sz="2400" b="0" i="1" smtClean="0">
                          <a:latin typeface="Cambria Math" panose="02040503050406030204" pitchFamily="18" charset="0"/>
                        </a:rPr>
                        <m:t>                                     </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239D9B04-89C9-777D-1C07-E6517DF0A402}"/>
                  </a:ext>
                </a:extLst>
              </p:cNvPr>
              <p:cNvSpPr txBox="1">
                <a:spLocks noRot="1" noChangeAspect="1" noMove="1" noResize="1" noEditPoints="1" noAdjustHandles="1" noChangeArrowheads="1" noChangeShapeType="1" noTextEdit="1"/>
              </p:cNvSpPr>
              <p:nvPr/>
            </p:nvSpPr>
            <p:spPr>
              <a:xfrm>
                <a:off x="8371799" y="5196006"/>
                <a:ext cx="3642472" cy="1661993"/>
              </a:xfrm>
              <a:prstGeom prst="rect">
                <a:avLst/>
              </a:prstGeom>
              <a:blipFill>
                <a:blip r:embed="rId11"/>
                <a:stretch>
                  <a:fillRect l="-1389" r="-2431" b="-4545"/>
                </a:stretch>
              </a:blipFill>
            </p:spPr>
            <p:txBody>
              <a:bodyPr/>
              <a:lstStyle/>
              <a:p>
                <a:r>
                  <a:rPr lang="zh-CN" altLang="en-US">
                    <a:noFill/>
                  </a:rPr>
                  <a:t> </a:t>
                </a:r>
              </a:p>
            </p:txBody>
          </p:sp>
        </mc:Fallback>
      </mc:AlternateContent>
      <p:sp>
        <p:nvSpPr>
          <p:cNvPr id="22" name="右箭头 21">
            <a:extLst>
              <a:ext uri="{FF2B5EF4-FFF2-40B4-BE49-F238E27FC236}">
                <a16:creationId xmlns:a16="http://schemas.microsoft.com/office/drawing/2014/main" id="{852E3385-E40E-4FA8-CB4B-B3BD94F91775}"/>
              </a:ext>
            </a:extLst>
          </p:cNvPr>
          <p:cNvSpPr/>
          <p:nvPr/>
        </p:nvSpPr>
        <p:spPr>
          <a:xfrm rot="5400000">
            <a:off x="9789724" y="4699389"/>
            <a:ext cx="482219" cy="23465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91554F2-70F6-0F8B-D9DE-6B022031F0AC}"/>
                  </a:ext>
                </a:extLst>
              </p:cNvPr>
              <p:cNvSpPr txBox="1"/>
              <p:nvPr/>
            </p:nvSpPr>
            <p:spPr>
              <a:xfrm>
                <a:off x="13087" y="2924145"/>
                <a:ext cx="7659058" cy="3785139"/>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理解约束条件化简的实际意义</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𝑌</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𝐴𝐵𝐶</m:t>
                    </m:r>
                  </m:oMath>
                </a14:m>
                <a:r>
                  <a:rPr kumimoji="1" lang="zh-CN" altLang="en-US" sz="2400" dirty="0">
                    <a:latin typeface="KaiTi" panose="02010609060101010101" pitchFamily="49" charset="-122"/>
                    <a:ea typeface="KaiTi" panose="02010609060101010101" pitchFamily="49" charset="-122"/>
                  </a:rPr>
                  <a:t>：派到剧场的守门人不仅要查票，而且要辨认持票人的单位和性别，很麻烦</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𝑌</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：只要查票就行，很简单</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必须遵守约束条件：事先只能把票发给本单位工作的女同志（否则出现外单位的人，或本单位男）</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solidFill>
                      <a:srgbClr val="FF0000"/>
                    </a:solidFill>
                    <a:latin typeface="KaiTi" panose="02010609060101010101" pitchFamily="49" charset="-122"/>
                    <a:ea typeface="KaiTi" panose="02010609060101010101" pitchFamily="49" charset="-122"/>
                  </a:rPr>
                  <a:t>凡是利用约束条件化简了逻辑函数，就必须遵守约束条件，否则就可能出现错误</a:t>
                </a:r>
                <a:endParaRPr kumimoji="1" lang="en-US" altLang="zh-CN" sz="2400" dirty="0">
                  <a:solidFill>
                    <a:srgbClr val="FF0000"/>
                  </a:solidFill>
                  <a:latin typeface="KaiTi" panose="02010609060101010101" pitchFamily="49" charset="-122"/>
                  <a:ea typeface="KaiTi" panose="02010609060101010101" pitchFamily="49" charset="-122"/>
                </a:endParaRPr>
              </a:p>
            </p:txBody>
          </p:sp>
        </mc:Choice>
        <mc:Fallback xmlns="">
          <p:sp>
            <p:nvSpPr>
              <p:cNvPr id="23" name="文本框 22">
                <a:extLst>
                  <a:ext uri="{FF2B5EF4-FFF2-40B4-BE49-F238E27FC236}">
                    <a16:creationId xmlns:a16="http://schemas.microsoft.com/office/drawing/2014/main" id="{191554F2-70F6-0F8B-D9DE-6B022031F0AC}"/>
                  </a:ext>
                </a:extLst>
              </p:cNvPr>
              <p:cNvSpPr txBox="1">
                <a:spLocks noRot="1" noChangeAspect="1" noMove="1" noResize="1" noEditPoints="1" noAdjustHandles="1" noChangeArrowheads="1" noChangeShapeType="1" noTextEdit="1"/>
              </p:cNvSpPr>
              <p:nvPr/>
            </p:nvSpPr>
            <p:spPr>
              <a:xfrm>
                <a:off x="13087" y="2924145"/>
                <a:ext cx="7659058" cy="3785139"/>
              </a:xfrm>
              <a:prstGeom prst="rect">
                <a:avLst/>
              </a:prstGeom>
              <a:blipFill>
                <a:blip r:embed="rId12"/>
                <a:stretch>
                  <a:fillRect l="-1488" t="-1003" r="-1488" b="-2676"/>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9EEF224E-F624-FC3B-0074-2E4D115453FD}"/>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/90</a:t>
            </a:r>
            <a:endParaRPr kumimoji="1" lang="zh-CN" altLang="en-US" dirty="0"/>
          </a:p>
        </p:txBody>
      </p:sp>
    </p:spTree>
    <p:extLst>
      <p:ext uri="{BB962C8B-B14F-4D97-AF65-F5344CB8AC3E}">
        <p14:creationId xmlns:p14="http://schemas.microsoft.com/office/powerpoint/2010/main" val="1261991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变量互相排斥的逻辑函数的化简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700081"/>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互相排斥</a:t>
            </a:r>
            <a:r>
              <a:rPr kumimoji="1" lang="zh-CN" altLang="en-US" sz="2800" dirty="0">
                <a:latin typeface="Myriad Pro" panose="020B0503030403020204" pitchFamily="34" charset="0"/>
                <a:ea typeface="Songti SC" panose="02010600040101010101" pitchFamily="2" charset="-122"/>
              </a:rPr>
              <a:t>的变量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带此类约束：一组变量中，只要有一个变量取值为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，其他变量的值就一定是</a:t>
            </a:r>
            <a:r>
              <a:rPr kumimoji="1" lang="en-US" altLang="zh-CN" sz="2400" dirty="0">
                <a:latin typeface="KaiTi" panose="02010609060101010101" pitchFamily="49" charset="-122"/>
                <a:ea typeface="KaiTi" panose="02010609060101010101" pitchFamily="49" charset="-122"/>
              </a:rPr>
              <a:t>0</a:t>
            </a: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2210625818"/>
                  </p:ext>
                </p:extLst>
              </p:nvPr>
            </p:nvGraphicFramePr>
            <p:xfrm>
              <a:off x="7576542" y="258652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0" name="表格 9">
                <a:extLst>
                  <a:ext uri="{FF2B5EF4-FFF2-40B4-BE49-F238E27FC236}">
                    <a16:creationId xmlns:a16="http://schemas.microsoft.com/office/drawing/2014/main" id="{7BB5069C-2B7F-8722-2B8D-32AC26530E46}"/>
                  </a:ext>
                </a:extLst>
              </p:cNvPr>
              <p:cNvGraphicFramePr>
                <a:graphicFrameLocks noGrp="1"/>
              </p:cNvGraphicFramePr>
              <p:nvPr>
                <p:extLst>
                  <p:ext uri="{D42A27DB-BD31-4B8C-83A1-F6EECF244321}">
                    <p14:modId xmlns:p14="http://schemas.microsoft.com/office/powerpoint/2010/main" val="2210625818"/>
                  </p:ext>
                </p:extLst>
              </p:nvPr>
            </p:nvGraphicFramePr>
            <p:xfrm>
              <a:off x="7576542" y="2586527"/>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4167" r="-104167" b="-110638"/>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100000" t="-100000" r="-200000" b="-10638"/>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04167" t="-100000" r="-104167" b="-10638"/>
                          </a:stretch>
                        </a:blipFill>
                      </a:tcPr>
                    </a:tc>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stretch>
                            <a:fillRect l="-297959" t="-100000" r="-2041" b="-10638"/>
                          </a:stretch>
                        </a:blipFill>
                      </a:tcPr>
                    </a:tc>
                    <a:extLst>
                      <a:ext uri="{0D108BD9-81ED-4DB2-BD59-A6C34878D82A}">
                        <a16:rowId xmlns:a16="http://schemas.microsoft.com/office/drawing/2014/main" val="3115402509"/>
                      </a:ext>
                    </a:extLst>
                  </a:tr>
                </a:tbl>
              </a:graphicData>
            </a:graphic>
          </p:graphicFrame>
        </mc:Fallback>
      </mc:AlternateContent>
      <p:cxnSp>
        <p:nvCxnSpPr>
          <p:cNvPr id="11" name="直线连接符 10">
            <a:extLst>
              <a:ext uri="{FF2B5EF4-FFF2-40B4-BE49-F238E27FC236}">
                <a16:creationId xmlns:a16="http://schemas.microsoft.com/office/drawing/2014/main" id="{466CC3CE-2ADD-9E8A-C592-C1A54E5A3252}"/>
              </a:ext>
            </a:extLst>
          </p:cNvPr>
          <p:cNvCxnSpPr/>
          <p:nvPr/>
        </p:nvCxnSpPr>
        <p:spPr>
          <a:xfrm flipH="1" flipV="1">
            <a:off x="7091149" y="2045377"/>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FE69BC2-1580-DE7B-FF6B-8D58B0AEBC4C}"/>
                  </a:ext>
                </a:extLst>
              </p:cNvPr>
              <p:cNvSpPr txBox="1"/>
              <p:nvPr/>
            </p:nvSpPr>
            <p:spPr>
              <a:xfrm>
                <a:off x="6949379" y="2217195"/>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BFE69BC2-1580-DE7B-FF6B-8D58B0AEBC4C}"/>
                  </a:ext>
                </a:extLst>
              </p:cNvPr>
              <p:cNvSpPr txBox="1">
                <a:spLocks noRot="1" noChangeAspect="1" noMove="1" noResize="1" noEditPoints="1" noAdjustHandles="1" noChangeArrowheads="1" noChangeShapeType="1" noTextEdit="1"/>
              </p:cNvSpPr>
              <p:nvPr/>
            </p:nvSpPr>
            <p:spPr>
              <a:xfrm>
                <a:off x="6949379" y="2217195"/>
                <a:ext cx="283539" cy="369332"/>
              </a:xfrm>
              <a:prstGeom prst="rect">
                <a:avLst/>
              </a:prstGeom>
              <a:blipFill>
                <a:blip r:embed="rId3"/>
                <a:stretch>
                  <a:fillRect l="-21739" r="-2173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DC7659B-62A4-9F61-2304-F8186945EEC4}"/>
                  </a:ext>
                </a:extLst>
              </p:cNvPr>
              <p:cNvSpPr txBox="1"/>
              <p:nvPr/>
            </p:nvSpPr>
            <p:spPr>
              <a:xfrm>
                <a:off x="7255951" y="1914464"/>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3" name="文本框 12">
                <a:extLst>
                  <a:ext uri="{FF2B5EF4-FFF2-40B4-BE49-F238E27FC236}">
                    <a16:creationId xmlns:a16="http://schemas.microsoft.com/office/drawing/2014/main" id="{3DC7659B-62A4-9F61-2304-F8186945EEC4}"/>
                  </a:ext>
                </a:extLst>
              </p:cNvPr>
              <p:cNvSpPr txBox="1">
                <a:spLocks noRot="1" noChangeAspect="1" noMove="1" noResize="1" noEditPoints="1" noAdjustHandles="1" noChangeArrowheads="1" noChangeShapeType="1" noTextEdit="1"/>
              </p:cNvSpPr>
              <p:nvPr/>
            </p:nvSpPr>
            <p:spPr>
              <a:xfrm>
                <a:off x="7255951" y="1914464"/>
                <a:ext cx="484813" cy="369332"/>
              </a:xfrm>
              <a:prstGeom prst="rect">
                <a:avLst/>
              </a:prstGeom>
              <a:blipFill>
                <a:blip r:embed="rId4"/>
                <a:stretch>
                  <a:fillRect l="-12821" r="-769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24C449-85DF-7F95-132B-23512B501C25}"/>
                  </a:ext>
                </a:extLst>
              </p:cNvPr>
              <p:cNvSpPr txBox="1"/>
              <p:nvPr/>
            </p:nvSpPr>
            <p:spPr>
              <a:xfrm>
                <a:off x="7766728" y="221719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1624C449-85DF-7F95-132B-23512B501C25}"/>
                  </a:ext>
                </a:extLst>
              </p:cNvPr>
              <p:cNvSpPr txBox="1">
                <a:spLocks noRot="1" noChangeAspect="1" noMove="1" noResize="1" noEditPoints="1" noAdjustHandles="1" noChangeArrowheads="1" noChangeShapeType="1" noTextEdit="1"/>
              </p:cNvSpPr>
              <p:nvPr/>
            </p:nvSpPr>
            <p:spPr>
              <a:xfrm>
                <a:off x="7766728" y="2217195"/>
                <a:ext cx="424796" cy="369332"/>
              </a:xfrm>
              <a:prstGeom prst="rect">
                <a:avLst/>
              </a:prstGeom>
              <a:blipFill>
                <a:blip r:embed="rId5"/>
                <a:stretch>
                  <a:fillRect l="-14286" r="-1142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D3C9473-58F2-BDF4-0A4B-5BB2F639CC7F}"/>
                  </a:ext>
                </a:extLst>
              </p:cNvPr>
              <p:cNvSpPr txBox="1"/>
              <p:nvPr/>
            </p:nvSpPr>
            <p:spPr>
              <a:xfrm>
                <a:off x="8350048" y="2199472"/>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D3C9473-58F2-BDF4-0A4B-5BB2F639CC7F}"/>
                  </a:ext>
                </a:extLst>
              </p:cNvPr>
              <p:cNvSpPr txBox="1">
                <a:spLocks noRot="1" noChangeAspect="1" noMove="1" noResize="1" noEditPoints="1" noAdjustHandles="1" noChangeArrowheads="1" noChangeShapeType="1" noTextEdit="1"/>
              </p:cNvSpPr>
              <p:nvPr/>
            </p:nvSpPr>
            <p:spPr>
              <a:xfrm>
                <a:off x="8350048" y="2199472"/>
                <a:ext cx="424796" cy="369332"/>
              </a:xfrm>
              <a:prstGeom prst="rect">
                <a:avLst/>
              </a:prstGeom>
              <a:blipFill>
                <a:blip r:embed="rId6"/>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CB900C5-1323-5768-D4ED-3A10052E2F98}"/>
                  </a:ext>
                </a:extLst>
              </p:cNvPr>
              <p:cNvSpPr txBox="1"/>
              <p:nvPr/>
            </p:nvSpPr>
            <p:spPr>
              <a:xfrm>
                <a:off x="7232918" y="3348264"/>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BCB900C5-1323-5768-D4ED-3A10052E2F98}"/>
                  </a:ext>
                </a:extLst>
              </p:cNvPr>
              <p:cNvSpPr txBox="1">
                <a:spLocks noRot="1" noChangeAspect="1" noMove="1" noResize="1" noEditPoints="1" noAdjustHandles="1" noChangeArrowheads="1" noChangeShapeType="1" noTextEdit="1"/>
              </p:cNvSpPr>
              <p:nvPr/>
            </p:nvSpPr>
            <p:spPr>
              <a:xfrm>
                <a:off x="7232918" y="3348264"/>
                <a:ext cx="254878" cy="369332"/>
              </a:xfrm>
              <a:prstGeom prst="rect">
                <a:avLst/>
              </a:prstGeom>
              <a:blipFill>
                <a:blip r:embed="rId7"/>
                <a:stretch>
                  <a:fillRect l="-23810" r="-2381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985F842-5321-E737-8294-A94E913629DD}"/>
                  </a:ext>
                </a:extLst>
              </p:cNvPr>
              <p:cNvSpPr txBox="1"/>
              <p:nvPr/>
            </p:nvSpPr>
            <p:spPr>
              <a:xfrm>
                <a:off x="7199734" y="2723465"/>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9985F842-5321-E737-8294-A94E913629DD}"/>
                  </a:ext>
                </a:extLst>
              </p:cNvPr>
              <p:cNvSpPr txBox="1">
                <a:spLocks noRot="1" noChangeAspect="1" noMove="1" noResize="1" noEditPoints="1" noAdjustHandles="1" noChangeArrowheads="1" noChangeShapeType="1" noTextEdit="1"/>
              </p:cNvSpPr>
              <p:nvPr/>
            </p:nvSpPr>
            <p:spPr>
              <a:xfrm>
                <a:off x="7199734" y="2723465"/>
                <a:ext cx="254877" cy="369332"/>
              </a:xfrm>
              <a:prstGeom prst="rect">
                <a:avLst/>
              </a:prstGeom>
              <a:blipFill>
                <a:blip r:embed="rId8"/>
                <a:stretch>
                  <a:fillRect l="-18182" r="-18182"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ECCF1EF-E733-24DF-0E99-969344EF3491}"/>
                  </a:ext>
                </a:extLst>
              </p:cNvPr>
              <p:cNvSpPr txBox="1"/>
              <p:nvPr/>
            </p:nvSpPr>
            <p:spPr>
              <a:xfrm>
                <a:off x="8958364" y="219186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0ECCF1EF-E733-24DF-0E99-969344EF3491}"/>
                  </a:ext>
                </a:extLst>
              </p:cNvPr>
              <p:cNvSpPr txBox="1">
                <a:spLocks noRot="1" noChangeAspect="1" noMove="1" noResize="1" noEditPoints="1" noAdjustHandles="1" noChangeArrowheads="1" noChangeShapeType="1" noTextEdit="1"/>
              </p:cNvSpPr>
              <p:nvPr/>
            </p:nvSpPr>
            <p:spPr>
              <a:xfrm>
                <a:off x="8958364" y="2191861"/>
                <a:ext cx="424796" cy="369332"/>
              </a:xfrm>
              <a:prstGeom prst="rect">
                <a:avLst/>
              </a:prstGeom>
              <a:blipFill>
                <a:blip r:embed="rId9"/>
                <a:stretch>
                  <a:fillRect l="-14706" r="-14706"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7AFE30D-09E4-BEA7-A95F-B3C1A79F0C1C}"/>
                  </a:ext>
                </a:extLst>
              </p:cNvPr>
              <p:cNvSpPr txBox="1"/>
              <p:nvPr/>
            </p:nvSpPr>
            <p:spPr>
              <a:xfrm>
                <a:off x="9565470" y="2160361"/>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B7AFE30D-09E4-BEA7-A95F-B3C1A79F0C1C}"/>
                  </a:ext>
                </a:extLst>
              </p:cNvPr>
              <p:cNvSpPr txBox="1">
                <a:spLocks noRot="1" noChangeAspect="1" noMove="1" noResize="1" noEditPoints="1" noAdjustHandles="1" noChangeArrowheads="1" noChangeShapeType="1" noTextEdit="1"/>
              </p:cNvSpPr>
              <p:nvPr/>
            </p:nvSpPr>
            <p:spPr>
              <a:xfrm>
                <a:off x="9565470" y="2160361"/>
                <a:ext cx="424796" cy="369332"/>
              </a:xfrm>
              <a:prstGeom prst="rect">
                <a:avLst/>
              </a:prstGeom>
              <a:blipFill>
                <a:blip r:embed="rId10"/>
                <a:stretch>
                  <a:fillRect l="-14706" r="-14706" b="-3226"/>
                </a:stretch>
              </a:blipFill>
            </p:spPr>
            <p:txBody>
              <a:bodyPr/>
              <a:lstStyle/>
              <a:p>
                <a:r>
                  <a:rPr lang="zh-CN" altLang="en-US">
                    <a:noFill/>
                  </a:rPr>
                  <a:t> </a:t>
                </a:r>
              </a:p>
            </p:txBody>
          </p:sp>
        </mc:Fallback>
      </mc:AlternateContent>
      <p:sp>
        <p:nvSpPr>
          <p:cNvPr id="20" name="圆角矩形 19">
            <a:extLst>
              <a:ext uri="{FF2B5EF4-FFF2-40B4-BE49-F238E27FC236}">
                <a16:creationId xmlns:a16="http://schemas.microsoft.com/office/drawing/2014/main" id="{9D6495AA-170C-1C00-0DA1-F3AA49D2B7B7}"/>
              </a:ext>
            </a:extLst>
          </p:cNvPr>
          <p:cNvSpPr/>
          <p:nvPr/>
        </p:nvSpPr>
        <p:spPr>
          <a:xfrm>
            <a:off x="8270786" y="2723465"/>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extLst>
                  <p:ext uri="{D42A27DB-BD31-4B8C-83A1-F6EECF244321}">
                    <p14:modId xmlns:p14="http://schemas.microsoft.com/office/powerpoint/2010/main" val="1797948363"/>
                  </p:ext>
                </p:extLst>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Choice>
        <mc:Fallback xmlns="">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extLst>
                  <p:ext uri="{D42A27DB-BD31-4B8C-83A1-F6EECF244321}">
                    <p14:modId xmlns:p14="http://schemas.microsoft.com/office/powerpoint/2010/main" val="1797948363"/>
                  </p:ext>
                </p:extLst>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432258" r="-224138" b="-4322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612500" r="-224138" b="-22187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735484" r="-224138" b="-1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1"/>
                          <a:stretch>
                            <a:fillRect l="-348276" t="-835484" r="-224138" b="-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Fallback>
      </mc:AlternateContent>
      <p:sp>
        <p:nvSpPr>
          <p:cNvPr id="25" name="圆角矩形 24">
            <a:extLst>
              <a:ext uri="{FF2B5EF4-FFF2-40B4-BE49-F238E27FC236}">
                <a16:creationId xmlns:a16="http://schemas.microsoft.com/office/drawing/2014/main" id="{C466CFFE-90A8-0788-317C-DA3965259167}"/>
              </a:ext>
            </a:extLst>
          </p:cNvPr>
          <p:cNvSpPr/>
          <p:nvPr/>
        </p:nvSpPr>
        <p:spPr>
          <a:xfrm>
            <a:off x="8896321" y="2715830"/>
            <a:ext cx="1008116" cy="9427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6A1C73F9-4CCD-F8F6-6B7C-0AECADD6F6FE}"/>
              </a:ext>
            </a:extLst>
          </p:cNvPr>
          <p:cNvSpPr/>
          <p:nvPr/>
        </p:nvSpPr>
        <p:spPr>
          <a:xfrm>
            <a:off x="7716392" y="3235051"/>
            <a:ext cx="2273873" cy="42352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3819ACA-C2CB-32CC-592E-E898B95E2871}"/>
                  </a:ext>
                </a:extLst>
              </p:cNvPr>
              <p:cNvSpPr txBox="1"/>
              <p:nvPr/>
            </p:nvSpPr>
            <p:spPr>
              <a:xfrm>
                <a:off x="7115276" y="4095996"/>
                <a:ext cx="3396314" cy="1384995"/>
              </a:xfrm>
              <a:prstGeom prst="rect">
                <a:avLst/>
              </a:prstGeom>
              <a:noFill/>
            </p:spPr>
            <p:txBody>
              <a:bodyPr wrap="none" lIns="0" tIns="0" rIns="0" bIns="0" rtlCol="0">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4</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5</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6</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𝐴</m:t>
                      </m:r>
                    </m:oMath>
                  </m:oMathPara>
                </a14:m>
                <a:endParaRPr kumimoji="1" lang="en-US" altLang="zh-CN" sz="2400" dirty="0"/>
              </a:p>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3</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6</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𝑚</m:t>
                          </m:r>
                        </m:e>
                        <m:sub>
                          <m:r>
                            <a:rPr kumimoji="1" lang="en-US" altLang="zh-CN" sz="2400" b="0" i="1" smtClean="0">
                              <a:latin typeface="Cambria Math" panose="02040503050406030204" pitchFamily="18" charset="0"/>
                            </a:rPr>
                            <m:t>7</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𝐵</m:t>
                      </m:r>
                    </m:oMath>
                  </m:oMathPara>
                </a14:m>
                <a:endParaRPr kumimoji="1" lang="zh-CN" altLang="en-US" sz="2400" dirty="0"/>
              </a:p>
              <a:p>
                <a:pPr>
                  <a:lnSpc>
                    <a:spcPct val="125000"/>
                  </a:lnSpc>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b="0" i="1" smtClean="0">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i="1">
                              <a:latin typeface="Cambria Math" panose="02040503050406030204" pitchFamily="18" charset="0"/>
                            </a:rPr>
                            <m:t>3</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b="0" i="1" smtClean="0">
                              <a:latin typeface="Cambria Math" panose="02040503050406030204" pitchFamily="18" charset="0"/>
                            </a:rPr>
                            <m:t>5</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𝑚</m:t>
                          </m:r>
                        </m:e>
                        <m:sub>
                          <m:r>
                            <a:rPr kumimoji="1" lang="en-US" altLang="zh-CN" sz="2400" i="1">
                              <a:latin typeface="Cambria Math" panose="02040503050406030204" pitchFamily="18" charset="0"/>
                            </a:rPr>
                            <m:t>7</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𝐶</m:t>
                      </m:r>
                    </m:oMath>
                  </m:oMathPara>
                </a14:m>
                <a:endParaRPr kumimoji="1" lang="zh-CN" altLang="en-US" sz="2400" dirty="0"/>
              </a:p>
            </p:txBody>
          </p:sp>
        </mc:Choice>
        <mc:Fallback xmlns="">
          <p:sp>
            <p:nvSpPr>
              <p:cNvPr id="28" name="文本框 27">
                <a:extLst>
                  <a:ext uri="{FF2B5EF4-FFF2-40B4-BE49-F238E27FC236}">
                    <a16:creationId xmlns:a16="http://schemas.microsoft.com/office/drawing/2014/main" id="{C3819ACA-C2CB-32CC-592E-E898B95E2871}"/>
                  </a:ext>
                </a:extLst>
              </p:cNvPr>
              <p:cNvSpPr txBox="1">
                <a:spLocks noRot="1" noChangeAspect="1" noMove="1" noResize="1" noEditPoints="1" noAdjustHandles="1" noChangeArrowheads="1" noChangeShapeType="1" noTextEdit="1"/>
              </p:cNvSpPr>
              <p:nvPr/>
            </p:nvSpPr>
            <p:spPr>
              <a:xfrm>
                <a:off x="7115276" y="4095996"/>
                <a:ext cx="3396314" cy="1384995"/>
              </a:xfrm>
              <a:prstGeom prst="rect">
                <a:avLst/>
              </a:prstGeom>
              <a:blipFill>
                <a:blip r:embed="rId12"/>
                <a:stretch>
                  <a:fillRect l="-373" r="-1119" b="-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2182713740"/>
                  </p:ext>
                </p:extLst>
              </p:nvPr>
            </p:nvGraphicFramePr>
            <p:xfrm>
              <a:off x="7316855" y="5859391"/>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𝑌</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𝐴</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𝐵</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𝐶</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2182713740"/>
                  </p:ext>
                </p:extLst>
              </p:nvPr>
            </p:nvGraphicFramePr>
            <p:xfrm>
              <a:off x="7316855" y="5859391"/>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96240">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3"/>
                          <a:stretch>
                            <a:fillRect l="-386" t="-125000" r="-772" b="-6250"/>
                          </a:stretch>
                        </a:blipFill>
                      </a:tcPr>
                    </a:tc>
                    <a:extLst>
                      <a:ext uri="{0D108BD9-81ED-4DB2-BD59-A6C34878D82A}">
                        <a16:rowId xmlns:a16="http://schemas.microsoft.com/office/drawing/2014/main" val="2905675350"/>
                      </a:ext>
                    </a:extLst>
                  </a:tr>
                </a:tbl>
              </a:graphicData>
            </a:graphic>
          </p:graphicFrame>
        </mc:Fallback>
      </mc:AlternateContent>
      <p:sp>
        <p:nvSpPr>
          <p:cNvPr id="29" name="右箭头 28">
            <a:extLst>
              <a:ext uri="{FF2B5EF4-FFF2-40B4-BE49-F238E27FC236}">
                <a16:creationId xmlns:a16="http://schemas.microsoft.com/office/drawing/2014/main" id="{3AC8A50D-6469-5865-5258-421E17C61CAE}"/>
              </a:ext>
            </a:extLst>
          </p:cNvPr>
          <p:cNvSpPr/>
          <p:nvPr/>
        </p:nvSpPr>
        <p:spPr>
          <a:xfrm rot="5400000">
            <a:off x="8794909" y="5564907"/>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CF2C2960-417C-C09E-439C-869939B65B68}"/>
              </a:ext>
            </a:extLst>
          </p:cNvPr>
          <p:cNvSpPr/>
          <p:nvPr/>
        </p:nvSpPr>
        <p:spPr>
          <a:xfrm rot="5400000">
            <a:off x="8727156" y="3927168"/>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 name="灯片编号占位符 6">
            <a:extLst>
              <a:ext uri="{FF2B5EF4-FFF2-40B4-BE49-F238E27FC236}">
                <a16:creationId xmlns:a16="http://schemas.microsoft.com/office/drawing/2014/main" id="{7E5E43AD-B5A4-EC8E-A527-B7824D11F2CE}"/>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/90</a:t>
            </a:r>
            <a:endParaRPr kumimoji="1" lang="zh-CN" altLang="en-US" dirty="0"/>
          </a:p>
        </p:txBody>
      </p:sp>
    </p:spTree>
    <p:extLst>
      <p:ext uri="{BB962C8B-B14F-4D97-AF65-F5344CB8AC3E}">
        <p14:creationId xmlns:p14="http://schemas.microsoft.com/office/powerpoint/2010/main" val="1652017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变量互相排斥的逻辑函数的化简</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700081"/>
            <a:ext cx="12192000" cy="102823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互相排斥</a:t>
            </a:r>
            <a:r>
              <a:rPr kumimoji="1" lang="zh-CN" altLang="en-US" sz="2800" dirty="0">
                <a:latin typeface="Myriad Pro" panose="020B0503030403020204" pitchFamily="34" charset="0"/>
                <a:ea typeface="Songti SC" panose="02010600040101010101" pitchFamily="2" charset="-122"/>
              </a:rPr>
              <a:t>的变量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带此类约束：一组变量中，只要有一个变量取值为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，其他变量的值就一定是</a:t>
            </a:r>
            <a:r>
              <a:rPr kumimoji="1" lang="en-US" altLang="zh-CN" sz="2400" dirty="0">
                <a:latin typeface="KaiTi" panose="02010609060101010101" pitchFamily="49" charset="-122"/>
                <a:ea typeface="KaiTi" panose="02010609060101010101" pitchFamily="49" charset="-122"/>
              </a:rPr>
              <a:t>0</a:t>
            </a:r>
          </a:p>
        </p:txBody>
      </p:sp>
      <mc:AlternateContent xmlns:mc="http://schemas.openxmlformats.org/markup-compatibility/2006" xmlns:a14="http://schemas.microsoft.com/office/drawing/2010/main">
        <mc:Choice Requires="a14">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KaiTi" panose="02010609060101010101" pitchFamily="49" charset="-122"/>
                                    <a:cs typeface="+mn-cs"/>
                                  </a:rPr>
                                  <m:t>×</m:t>
                                </m:r>
                              </m:oMath>
                            </m:oMathPara>
                          </a14:m>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Choice>
        <mc:Fallback xmlns="">
          <p:graphicFrame>
            <p:nvGraphicFramePr>
              <p:cNvPr id="24" name="表格 2">
                <a:extLst>
                  <a:ext uri="{FF2B5EF4-FFF2-40B4-BE49-F238E27FC236}">
                    <a16:creationId xmlns:a16="http://schemas.microsoft.com/office/drawing/2014/main" id="{BB570A4C-7651-E5F3-5E63-A23713CB616C}"/>
                  </a:ext>
                </a:extLst>
              </p:cNvPr>
              <p:cNvGraphicFramePr>
                <a:graphicFrameLocks noGrp="1"/>
              </p:cNvGraphicFramePr>
              <p:nvPr/>
            </p:nvGraphicFramePr>
            <p:xfrm>
              <a:off x="474392" y="2705166"/>
              <a:ext cx="491261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3444031004"/>
                        </a:ext>
                      </a:extLst>
                    </a:gridCol>
                    <a:gridCol w="779566">
                      <a:extLst>
                        <a:ext uri="{9D8B030D-6E8A-4147-A177-3AD203B41FA5}">
                          <a16:colId xmlns:a16="http://schemas.microsoft.com/office/drawing/2014/main" val="1893476308"/>
                        </a:ext>
                      </a:extLst>
                    </a:gridCol>
                    <a:gridCol w="853812">
                      <a:extLst>
                        <a:ext uri="{9D8B030D-6E8A-4147-A177-3AD203B41FA5}">
                          <a16:colId xmlns:a16="http://schemas.microsoft.com/office/drawing/2014/main" val="3449258288"/>
                        </a:ext>
                      </a:extLst>
                    </a:gridCol>
                    <a:gridCol w="735020">
                      <a:extLst>
                        <a:ext uri="{9D8B030D-6E8A-4147-A177-3AD203B41FA5}">
                          <a16:colId xmlns:a16="http://schemas.microsoft.com/office/drawing/2014/main" val="92339429"/>
                        </a:ext>
                      </a:extLst>
                    </a:gridCol>
                    <a:gridCol w="1633380">
                      <a:extLst>
                        <a:ext uri="{9D8B030D-6E8A-4147-A177-3AD203B41FA5}">
                          <a16:colId xmlns:a16="http://schemas.microsoft.com/office/drawing/2014/main" val="788752316"/>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60789225"/>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82154281"/>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10685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4253640"/>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432258" r="-224138" b="-4322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7246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6999913"/>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612500" r="-224138" b="-22187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654564"/>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735484" r="-224138" b="-1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493628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348276" t="-835484" r="-224138" b="-2903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KaiTi" panose="02010609060101010101" pitchFamily="49" charset="-122"/>
                              <a:ea typeface="KaiTi" panose="02010609060101010101" pitchFamily="49" charset="-122"/>
                            </a:rPr>
                            <a:t>不会出现</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501654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3905001515"/>
                  </p:ext>
                </p:extLst>
              </p:nvPr>
            </p:nvGraphicFramePr>
            <p:xfrm>
              <a:off x="7228572" y="2575560"/>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𝑌</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𝐴</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𝐵</m:t>
                                </m:r>
                                <m:r>
                                  <a:rPr lang="en-US" altLang="zh-CN" sz="2000" b="0" i="1" smtClean="0">
                                    <a:latin typeface="Cambria Math" panose="02040503050406030204" pitchFamily="18" charset="0"/>
                                    <a:ea typeface="KaiTi" panose="02010609060101010101" pitchFamily="49" charset="-122"/>
                                  </a:rPr>
                                  <m:t>+</m:t>
                                </m:r>
                                <m:r>
                                  <a:rPr lang="en-US" altLang="zh-CN" sz="2000" b="0" i="1" smtClean="0">
                                    <a:latin typeface="Cambria Math" panose="02040503050406030204" pitchFamily="18" charset="0"/>
                                    <a:ea typeface="KaiTi" panose="02010609060101010101" pitchFamily="49" charset="-122"/>
                                  </a:rPr>
                                  <m:t>𝐶</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3" name="表格 2">
                <a:extLst>
                  <a:ext uri="{FF2B5EF4-FFF2-40B4-BE49-F238E27FC236}">
                    <a16:creationId xmlns:a16="http://schemas.microsoft.com/office/drawing/2014/main" id="{6095E9FA-A823-E098-87CC-4C8822BF4D99}"/>
                  </a:ext>
                </a:extLst>
              </p:cNvPr>
              <p:cNvGraphicFramePr>
                <a:graphicFrameLocks noGrp="1"/>
              </p:cNvGraphicFramePr>
              <p:nvPr>
                <p:extLst>
                  <p:ext uri="{D42A27DB-BD31-4B8C-83A1-F6EECF244321}">
                    <p14:modId xmlns:p14="http://schemas.microsoft.com/office/powerpoint/2010/main" val="3905001515"/>
                  </p:ext>
                </p:extLst>
              </p:nvPr>
            </p:nvGraphicFramePr>
            <p:xfrm>
              <a:off x="7228572" y="2575560"/>
              <a:ext cx="3283018" cy="853440"/>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96240">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86" t="-125000" r="-772" b="-6250"/>
                          </a:stretch>
                        </a:blipFill>
                      </a:tcPr>
                    </a:tc>
                    <a:extLst>
                      <a:ext uri="{0D108BD9-81ED-4DB2-BD59-A6C34878D82A}">
                        <a16:rowId xmlns:a16="http://schemas.microsoft.com/office/drawing/2014/main" val="2905675350"/>
                      </a:ext>
                    </a:extLst>
                  </a:tr>
                </a:tbl>
              </a:graphicData>
            </a:graphic>
          </p:graphicFrame>
        </mc:Fallback>
      </mc:AlternateContent>
      <p:sp>
        <p:nvSpPr>
          <p:cNvPr id="29" name="右箭头 28">
            <a:extLst>
              <a:ext uri="{FF2B5EF4-FFF2-40B4-BE49-F238E27FC236}">
                <a16:creationId xmlns:a16="http://schemas.microsoft.com/office/drawing/2014/main" id="{3AC8A50D-6469-5865-5258-421E17C61CAE}"/>
              </a:ext>
            </a:extLst>
          </p:cNvPr>
          <p:cNvSpPr/>
          <p:nvPr/>
        </p:nvSpPr>
        <p:spPr>
          <a:xfrm rot="5400000">
            <a:off x="8706625" y="3773086"/>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aphicFrame>
        <p:nvGraphicFramePr>
          <p:cNvPr id="2" name="表格 1">
            <a:extLst>
              <a:ext uri="{FF2B5EF4-FFF2-40B4-BE49-F238E27FC236}">
                <a16:creationId xmlns:a16="http://schemas.microsoft.com/office/drawing/2014/main" id="{DB7908F2-9B9A-3690-AC7A-D4B3D3775346}"/>
              </a:ext>
            </a:extLst>
          </p:cNvPr>
          <p:cNvGraphicFramePr>
            <a:graphicFrameLocks noGrp="1"/>
          </p:cNvGraphicFramePr>
          <p:nvPr>
            <p:extLst>
              <p:ext uri="{D42A27DB-BD31-4B8C-83A1-F6EECF244321}">
                <p14:modId xmlns:p14="http://schemas.microsoft.com/office/powerpoint/2010/main" val="2646402596"/>
              </p:ext>
            </p:extLst>
          </p:nvPr>
        </p:nvGraphicFramePr>
        <p:xfrm>
          <a:off x="7685880" y="4276249"/>
          <a:ext cx="2368400" cy="1645920"/>
        </p:xfrm>
        <a:graphic>
          <a:graphicData uri="http://schemas.openxmlformats.org/drawingml/2006/table">
            <a:tbl>
              <a:tblPr firstRow="1" bandRow="1">
                <a:tableStyleId>{5C22544A-7EE6-4342-B048-85BDC9FD1C3A}</a:tableStyleId>
              </a:tblPr>
              <a:tblGrid>
                <a:gridCol w="1048545">
                  <a:extLst>
                    <a:ext uri="{9D8B030D-6E8A-4147-A177-3AD203B41FA5}">
                      <a16:colId xmlns:a16="http://schemas.microsoft.com/office/drawing/2014/main" val="594973040"/>
                    </a:ext>
                  </a:extLst>
                </a:gridCol>
                <a:gridCol w="1319855">
                  <a:extLst>
                    <a:ext uri="{9D8B030D-6E8A-4147-A177-3AD203B41FA5}">
                      <a16:colId xmlns:a16="http://schemas.microsoft.com/office/drawing/2014/main" val="3840961490"/>
                    </a:ext>
                  </a:extLst>
                </a:gridCol>
              </a:tblGrid>
              <a:tr h="370840">
                <a:tc>
                  <a:txBody>
                    <a:bodyPr/>
                    <a:lstStyle/>
                    <a:p>
                      <a:pPr algn="ct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4013043"/>
                  </a:ext>
                </a:extLst>
              </a:tr>
              <a:tr h="370840">
                <a:tc>
                  <a:txBody>
                    <a:bodyPr/>
                    <a:lstStyle/>
                    <a:p>
                      <a:pPr algn="ctr"/>
                      <a:r>
                        <a:rPr lang="en-US" altLang="zh-CN" sz="2000" dirty="0">
                          <a:latin typeface="Myriad Pro" panose="020B0503030403020204" pitchFamily="34" charset="0"/>
                          <a:ea typeface="KaiTi" panose="02010609060101010101" pitchFamily="49" charset="-122"/>
                        </a:rPr>
                        <a:t>A</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8146692"/>
                  </a:ext>
                </a:extLst>
              </a:tr>
              <a:tr h="370840">
                <a:tc>
                  <a:txBody>
                    <a:bodyPr/>
                    <a:lstStyle/>
                    <a:p>
                      <a:pPr algn="ctr"/>
                      <a:r>
                        <a:rPr lang="en-US" altLang="zh-CN" sz="2000" dirty="0">
                          <a:latin typeface="Myriad Pro" panose="020B0503030403020204" pitchFamily="34" charset="0"/>
                          <a:ea typeface="KaiTi" panose="02010609060101010101" pitchFamily="49" charset="-122"/>
                        </a:rPr>
                        <a:t>B</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KaiTi" panose="02010609060101010101" pitchFamily="49" charset="-122"/>
                          <a:ea typeface="KaiTi" panose="02010609060101010101" pitchFamily="49" charset="-122"/>
                        </a:rPr>
                        <a:t>1</a:t>
                      </a: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8737069"/>
                  </a:ext>
                </a:extLst>
              </a:tr>
              <a:tr h="370840">
                <a:tc>
                  <a:txBody>
                    <a:bodyPr/>
                    <a:lstStyle/>
                    <a:p>
                      <a:pPr algn="ctr"/>
                      <a:r>
                        <a:rPr lang="en-US" altLang="zh-CN" sz="2000" dirty="0">
                          <a:latin typeface="Myriad Pro" panose="020B0503030403020204" pitchFamily="34" charset="0"/>
                          <a:ea typeface="KaiTi" panose="02010609060101010101" pitchFamily="49" charset="-122"/>
                        </a:rPr>
                        <a:t>C</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CN" sz="2000" dirty="0">
                          <a:latin typeface="KaiTi" panose="02010609060101010101" pitchFamily="49" charset="-122"/>
                          <a:ea typeface="KaiTi" panose="02010609060101010101" pitchFamily="49" charset="-122"/>
                        </a:rPr>
                        <a:t>1</a:t>
                      </a:r>
                      <a:endParaRPr lang="zh-CN" altLang="en-US" sz="2000" dirty="0">
                        <a:latin typeface="KaiTi" panose="02010609060101010101" pitchFamily="49" charset="-122"/>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17759199"/>
                  </a:ext>
                </a:extLst>
              </a:tr>
            </a:tbl>
          </a:graphicData>
        </a:graphic>
      </p:graphicFrame>
      <p:sp>
        <p:nvSpPr>
          <p:cNvPr id="27" name="文本框 26">
            <a:extLst>
              <a:ext uri="{FF2B5EF4-FFF2-40B4-BE49-F238E27FC236}">
                <a16:creationId xmlns:a16="http://schemas.microsoft.com/office/drawing/2014/main" id="{55686C5A-121D-6704-DBAA-80F6A324B4BF}"/>
              </a:ext>
            </a:extLst>
          </p:cNvPr>
          <p:cNvSpPr txBox="1"/>
          <p:nvPr/>
        </p:nvSpPr>
        <p:spPr>
          <a:xfrm>
            <a:off x="7781925" y="6101453"/>
            <a:ext cx="2533650" cy="461665"/>
          </a:xfrm>
          <a:prstGeom prst="rect">
            <a:avLst/>
          </a:prstGeom>
          <a:noFill/>
        </p:spPr>
        <p:txBody>
          <a:bodyPr wrap="square">
            <a:spAutoFit/>
          </a:bodyPr>
          <a:lstStyle/>
          <a:p>
            <a:r>
              <a:rPr kumimoji="1" lang="zh-CN" altLang="en-US" sz="2400" dirty="0">
                <a:latin typeface="Myriad Pro" panose="020B0503030403020204" pitchFamily="34" charset="0"/>
                <a:ea typeface="Songti SC" panose="02010600040101010101" pitchFamily="2" charset="-122"/>
              </a:rPr>
              <a:t>简化形式真值表</a:t>
            </a:r>
            <a:endParaRPr lang="zh-CN" altLang="en-US" sz="2400" dirty="0"/>
          </a:p>
        </p:txBody>
      </p:sp>
      <p:sp>
        <p:nvSpPr>
          <p:cNvPr id="8" name="灯片编号占位符 7">
            <a:extLst>
              <a:ext uri="{FF2B5EF4-FFF2-40B4-BE49-F238E27FC236}">
                <a16:creationId xmlns:a16="http://schemas.microsoft.com/office/drawing/2014/main" id="{CAEB9A1A-85CC-6D25-E06C-8615153B8545}"/>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/90</a:t>
            </a:r>
            <a:endParaRPr kumimoji="1" lang="zh-CN" altLang="en-US" dirty="0"/>
          </a:p>
        </p:txBody>
      </p:sp>
    </p:spTree>
    <p:extLst>
      <p:ext uri="{BB962C8B-B14F-4D97-AF65-F5344CB8AC3E}">
        <p14:creationId xmlns:p14="http://schemas.microsoft.com/office/powerpoint/2010/main" val="26086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带约束的逻辑函数的化简举例</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D00037-0DA2-6070-8D8E-9FAD324E72A9}"/>
                  </a:ext>
                </a:extLst>
              </p:cNvPr>
              <p:cNvSpPr txBox="1"/>
              <p:nvPr/>
            </p:nvSpPr>
            <p:spPr>
              <a:xfrm>
                <a:off x="2300910" y="907320"/>
                <a:ext cx="6172200" cy="91614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zh-CN" altLang="en-US" sz="2400" b="0" i="1" smtClean="0">
                                    <a:latin typeface="Cambria Math" panose="02040503050406030204" pitchFamily="18" charset="0"/>
                                    <a:ea typeface="KaiTi" panose="02010609060101010101" pitchFamily="49" charset="-122"/>
                                  </a:rPr>
                                  <m:t>                         </m:t>
                                </m:r>
                              </m:e>
                            </m:mr>
                            <m:m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r>
                                  <a:rPr lang="en-US" altLang="zh-CN" sz="2400" b="0" i="1" smtClean="0">
                                    <a:latin typeface="Cambria Math" panose="02040503050406030204" pitchFamily="18" charset="0"/>
                                    <a:ea typeface="KaiTi" panose="02010609060101010101" pitchFamily="49" charset="-122"/>
                                  </a:rPr>
                                  <m:t>(</m:t>
                                </m:r>
                                <m:r>
                                  <a:rPr lang="zh-CN" altLang="en-US" sz="2400" i="1">
                                    <a:latin typeface="Cambria Math" panose="02040503050406030204" pitchFamily="18" charset="0"/>
                                    <a:ea typeface="KaiTi" panose="02010609060101010101" pitchFamily="49" charset="-122"/>
                                  </a:rPr>
                                  <m:t>约束条件</m:t>
                                </m:r>
                                <m:r>
                                  <a:rPr lang="en-US" altLang="zh-CN" sz="2400" b="0" i="1" smtClean="0">
                                    <a:latin typeface="Cambria Math" panose="02040503050406030204" pitchFamily="18" charset="0"/>
                                    <a:ea typeface="KaiTi" panose="02010609060101010101" pitchFamily="49" charset="-122"/>
                                  </a:rPr>
                                  <m:t>)</m:t>
                                </m:r>
                              </m:e>
                            </m:mr>
                          </m:m>
                        </m:e>
                      </m:d>
                    </m:oMath>
                  </m:oMathPara>
                </a14:m>
                <a:endParaRPr lang="zh-CN" altLang="en-US" sz="2400" dirty="0">
                  <a:latin typeface="Myriad Pro" panose="020B0503030403020204" pitchFamily="34" charset="0"/>
                  <a:ea typeface="KaiTi" panose="02010609060101010101" pitchFamily="49" charset="-122"/>
                </a:endParaRPr>
              </a:p>
            </p:txBody>
          </p:sp>
        </mc:Choice>
        <mc:Fallback xmlns="">
          <p:sp>
            <p:nvSpPr>
              <p:cNvPr id="11" name="文本框 10">
                <a:extLst>
                  <a:ext uri="{FF2B5EF4-FFF2-40B4-BE49-F238E27FC236}">
                    <a16:creationId xmlns:a16="http://schemas.microsoft.com/office/drawing/2014/main" id="{A3D00037-0DA2-6070-8D8E-9FAD324E72A9}"/>
                  </a:ext>
                </a:extLst>
              </p:cNvPr>
              <p:cNvSpPr txBox="1">
                <a:spLocks noRot="1" noChangeAspect="1" noMove="1" noResize="1" noEditPoints="1" noAdjustHandles="1" noChangeArrowheads="1" noChangeShapeType="1" noTextEdit="1"/>
              </p:cNvSpPr>
              <p:nvPr/>
            </p:nvSpPr>
            <p:spPr>
              <a:xfrm>
                <a:off x="2300910" y="907320"/>
                <a:ext cx="6172200" cy="916148"/>
              </a:xfrm>
              <a:prstGeom prst="rect">
                <a:avLst/>
              </a:prstGeom>
              <a:blipFill>
                <a:blip r:embed="rId2"/>
                <a:stretch>
                  <a:fillRect l="-5943" t="-197260" b="-289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4B2ABF04-8AB0-3FF1-5657-E1DE68549C49}"/>
                  </a:ext>
                </a:extLst>
              </p:cNvPr>
              <p:cNvGraphicFramePr>
                <a:graphicFrameLocks noGrp="1"/>
              </p:cNvGraphicFramePr>
              <p:nvPr>
                <p:extLst>
                  <p:ext uri="{D42A27DB-BD31-4B8C-83A1-F6EECF244321}">
                    <p14:modId xmlns:p14="http://schemas.microsoft.com/office/powerpoint/2010/main" val="3002513907"/>
                  </p:ext>
                </p:extLst>
              </p:nvPr>
            </p:nvGraphicFramePr>
            <p:xfrm>
              <a:off x="2362284" y="3718641"/>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pPr algn="ct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Choice>
        <mc:Fallback xmlns="">
          <p:graphicFrame>
            <p:nvGraphicFramePr>
              <p:cNvPr id="12" name="表格 11">
                <a:extLst>
                  <a:ext uri="{FF2B5EF4-FFF2-40B4-BE49-F238E27FC236}">
                    <a16:creationId xmlns:a16="http://schemas.microsoft.com/office/drawing/2014/main" id="{4B2ABF04-8AB0-3FF1-5657-E1DE68549C49}"/>
                  </a:ext>
                </a:extLst>
              </p:cNvPr>
              <p:cNvGraphicFramePr>
                <a:graphicFrameLocks noGrp="1"/>
              </p:cNvGraphicFramePr>
              <p:nvPr>
                <p:extLst>
                  <p:ext uri="{D42A27DB-BD31-4B8C-83A1-F6EECF244321}">
                    <p14:modId xmlns:p14="http://schemas.microsoft.com/office/powerpoint/2010/main" val="3002513907"/>
                  </p:ext>
                </p:extLst>
              </p:nvPr>
            </p:nvGraphicFramePr>
            <p:xfrm>
              <a:off x="2362284" y="3718641"/>
              <a:ext cx="2469060" cy="1182560"/>
            </p:xfrm>
            <a:graphic>
              <a:graphicData uri="http://schemas.openxmlformats.org/drawingml/2006/table">
                <a:tbl>
                  <a:tblPr/>
                  <a:tblGrid>
                    <a:gridCol w="617265">
                      <a:extLst>
                        <a:ext uri="{9D8B030D-6E8A-4147-A177-3AD203B41FA5}">
                          <a16:colId xmlns:a16="http://schemas.microsoft.com/office/drawing/2014/main" val="1491687004"/>
                        </a:ext>
                      </a:extLst>
                    </a:gridCol>
                    <a:gridCol w="617265">
                      <a:extLst>
                        <a:ext uri="{9D8B030D-6E8A-4147-A177-3AD203B41FA5}">
                          <a16:colId xmlns:a16="http://schemas.microsoft.com/office/drawing/2014/main" val="2197455003"/>
                        </a:ext>
                      </a:extLst>
                    </a:gridCol>
                    <a:gridCol w="617265">
                      <a:extLst>
                        <a:ext uri="{9D8B030D-6E8A-4147-A177-3AD203B41FA5}">
                          <a16:colId xmlns:a16="http://schemas.microsoft.com/office/drawing/2014/main" val="3641247"/>
                        </a:ext>
                      </a:extLst>
                    </a:gridCol>
                    <a:gridCol w="617265">
                      <a:extLst>
                        <a:ext uri="{9D8B030D-6E8A-4147-A177-3AD203B41FA5}">
                          <a16:colId xmlns:a16="http://schemas.microsoft.com/office/drawing/2014/main" val="1784686518"/>
                        </a:ext>
                      </a:extLst>
                    </a:gridCol>
                  </a:tblGrid>
                  <a:tr h="591742">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stretch>
                            <a:fillRect l="-2041" r="-300000" b="-112766"/>
                          </a:stretch>
                        </a:blipFill>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79326"/>
                      </a:ext>
                    </a:extLst>
                  </a:tr>
                  <a:tr h="590818">
                    <a:tc>
                      <a:txBody>
                        <a:bodyPr/>
                        <a:lstStyle/>
                        <a:p>
                          <a:endParaRPr lang="zh-CN"/>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stretch>
                            <a:fillRect l="-2041" t="-100000" r="-300000" b="-1276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1</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2400" b="0" dirty="0">
                              <a:solidFill>
                                <a:schemeClr val="tx1"/>
                              </a:solidFill>
                              <a:latin typeface="Myriad Pro" panose="020B0503030403020204" pitchFamily="34" charset="0"/>
                            </a:rPr>
                            <a:t>0</a:t>
                          </a:r>
                          <a:endParaRPr lang="zh-CN" altLang="en-US" sz="2400" b="0" dirty="0">
                            <a:solidFill>
                              <a:schemeClr val="tx1"/>
                            </a:solidFill>
                            <a:latin typeface="Myriad Pro" panose="020B0503030403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02509"/>
                      </a:ext>
                    </a:extLst>
                  </a:tr>
                </a:tbl>
              </a:graphicData>
            </a:graphic>
          </p:graphicFrame>
        </mc:Fallback>
      </mc:AlternateContent>
      <p:cxnSp>
        <p:nvCxnSpPr>
          <p:cNvPr id="13" name="直线连接符 12">
            <a:extLst>
              <a:ext uri="{FF2B5EF4-FFF2-40B4-BE49-F238E27FC236}">
                <a16:creationId xmlns:a16="http://schemas.microsoft.com/office/drawing/2014/main" id="{E54AE821-F076-866C-7E54-4F0BA8F22C32}"/>
              </a:ext>
            </a:extLst>
          </p:cNvPr>
          <p:cNvCxnSpPr/>
          <p:nvPr/>
        </p:nvCxnSpPr>
        <p:spPr>
          <a:xfrm flipH="1" flipV="1">
            <a:off x="1876891" y="3177491"/>
            <a:ext cx="485394" cy="541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DA9B6DB-8E65-111E-E71F-E9C95F49F181}"/>
                  </a:ext>
                </a:extLst>
              </p:cNvPr>
              <p:cNvSpPr txBox="1"/>
              <p:nvPr/>
            </p:nvSpPr>
            <p:spPr>
              <a:xfrm>
                <a:off x="1735121" y="3349309"/>
                <a:ext cx="2835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7DA9B6DB-8E65-111E-E71F-E9C95F49F181}"/>
                  </a:ext>
                </a:extLst>
              </p:cNvPr>
              <p:cNvSpPr txBox="1">
                <a:spLocks noRot="1" noChangeAspect="1" noMove="1" noResize="1" noEditPoints="1" noAdjustHandles="1" noChangeArrowheads="1" noChangeShapeType="1" noTextEdit="1"/>
              </p:cNvSpPr>
              <p:nvPr/>
            </p:nvSpPr>
            <p:spPr>
              <a:xfrm>
                <a:off x="1735121" y="3349309"/>
                <a:ext cx="283539" cy="369332"/>
              </a:xfrm>
              <a:prstGeom prst="rect">
                <a:avLst/>
              </a:prstGeom>
              <a:blipFill>
                <a:blip r:embed="rId4"/>
                <a:stretch>
                  <a:fillRect l="-17391" r="-21739"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3A92E17-9D7B-A7D9-F558-BE1D8D98BB1D}"/>
                  </a:ext>
                </a:extLst>
              </p:cNvPr>
              <p:cNvSpPr txBox="1"/>
              <p:nvPr/>
            </p:nvSpPr>
            <p:spPr>
              <a:xfrm>
                <a:off x="2041693" y="3046578"/>
                <a:ext cx="4848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𝐵𝐶</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73A92E17-9D7B-A7D9-F558-BE1D8D98BB1D}"/>
                  </a:ext>
                </a:extLst>
              </p:cNvPr>
              <p:cNvSpPr txBox="1">
                <a:spLocks noRot="1" noChangeAspect="1" noMove="1" noResize="1" noEditPoints="1" noAdjustHandles="1" noChangeArrowheads="1" noChangeShapeType="1" noTextEdit="1"/>
              </p:cNvSpPr>
              <p:nvPr/>
            </p:nvSpPr>
            <p:spPr>
              <a:xfrm>
                <a:off x="2041693" y="3046578"/>
                <a:ext cx="484813" cy="369332"/>
              </a:xfrm>
              <a:prstGeom prst="rect">
                <a:avLst/>
              </a:prstGeom>
              <a:blipFill>
                <a:blip r:embed="rId5"/>
                <a:stretch>
                  <a:fillRect l="-10256" r="-10256"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B37C181-6D13-8CDF-3ED8-4F7F862548B9}"/>
                  </a:ext>
                </a:extLst>
              </p:cNvPr>
              <p:cNvSpPr txBox="1"/>
              <p:nvPr/>
            </p:nvSpPr>
            <p:spPr>
              <a:xfrm>
                <a:off x="2552470" y="3349309"/>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00</m:t>
                      </m:r>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CB37C181-6D13-8CDF-3ED8-4F7F862548B9}"/>
                  </a:ext>
                </a:extLst>
              </p:cNvPr>
              <p:cNvSpPr txBox="1">
                <a:spLocks noRot="1" noChangeAspect="1" noMove="1" noResize="1" noEditPoints="1" noAdjustHandles="1" noChangeArrowheads="1" noChangeShapeType="1" noTextEdit="1"/>
              </p:cNvSpPr>
              <p:nvPr/>
            </p:nvSpPr>
            <p:spPr>
              <a:xfrm>
                <a:off x="2552470" y="3349309"/>
                <a:ext cx="424796" cy="369332"/>
              </a:xfrm>
              <a:prstGeom prst="rect">
                <a:avLst/>
              </a:prstGeom>
              <a:blipFill>
                <a:blip r:embed="rId6"/>
                <a:stretch>
                  <a:fillRect l="-14706" r="-1470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A402672-B574-4012-B67A-65B01BAA162F}"/>
                  </a:ext>
                </a:extLst>
              </p:cNvPr>
              <p:cNvSpPr txBox="1"/>
              <p:nvPr/>
            </p:nvSpPr>
            <p:spPr>
              <a:xfrm>
                <a:off x="3135790" y="3331586"/>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01</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8A402672-B574-4012-B67A-65B01BAA162F}"/>
                  </a:ext>
                </a:extLst>
              </p:cNvPr>
              <p:cNvSpPr txBox="1">
                <a:spLocks noRot="1" noChangeAspect="1" noMove="1" noResize="1" noEditPoints="1" noAdjustHandles="1" noChangeArrowheads="1" noChangeShapeType="1" noTextEdit="1"/>
              </p:cNvSpPr>
              <p:nvPr/>
            </p:nvSpPr>
            <p:spPr>
              <a:xfrm>
                <a:off x="3135790" y="3331586"/>
                <a:ext cx="424796" cy="369332"/>
              </a:xfrm>
              <a:prstGeom prst="rect">
                <a:avLst/>
              </a:prstGeom>
              <a:blipFill>
                <a:blip r:embed="rId7"/>
                <a:stretch>
                  <a:fillRect l="-14286" r="-1428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AE0D558-2C91-542D-6BD3-4F71A49B2EE2}"/>
                  </a:ext>
                </a:extLst>
              </p:cNvPr>
              <p:cNvSpPr txBox="1"/>
              <p:nvPr/>
            </p:nvSpPr>
            <p:spPr>
              <a:xfrm>
                <a:off x="2018660" y="4480378"/>
                <a:ext cx="25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1AE0D558-2C91-542D-6BD3-4F71A49B2EE2}"/>
                  </a:ext>
                </a:extLst>
              </p:cNvPr>
              <p:cNvSpPr txBox="1">
                <a:spLocks noRot="1" noChangeAspect="1" noMove="1" noResize="1" noEditPoints="1" noAdjustHandles="1" noChangeArrowheads="1" noChangeShapeType="1" noTextEdit="1"/>
              </p:cNvSpPr>
              <p:nvPr/>
            </p:nvSpPr>
            <p:spPr>
              <a:xfrm>
                <a:off x="2018660" y="4480378"/>
                <a:ext cx="254878" cy="369332"/>
              </a:xfrm>
              <a:prstGeom prst="rect">
                <a:avLst/>
              </a:prstGeom>
              <a:blipFill>
                <a:blip r:embed="rId8"/>
                <a:stretch>
                  <a:fillRect l="-18182" r="-18182"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48B4D4D-D110-2E4E-6F18-86B1D1AD18F6}"/>
                  </a:ext>
                </a:extLst>
              </p:cNvPr>
              <p:cNvSpPr txBox="1"/>
              <p:nvPr/>
            </p:nvSpPr>
            <p:spPr>
              <a:xfrm>
                <a:off x="1985476" y="3855579"/>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C48B4D4D-D110-2E4E-6F18-86B1D1AD18F6}"/>
                  </a:ext>
                </a:extLst>
              </p:cNvPr>
              <p:cNvSpPr txBox="1">
                <a:spLocks noRot="1" noChangeAspect="1" noMove="1" noResize="1" noEditPoints="1" noAdjustHandles="1" noChangeArrowheads="1" noChangeShapeType="1" noTextEdit="1"/>
              </p:cNvSpPr>
              <p:nvPr/>
            </p:nvSpPr>
            <p:spPr>
              <a:xfrm>
                <a:off x="1985476" y="3855579"/>
                <a:ext cx="254877" cy="369332"/>
              </a:xfrm>
              <a:prstGeom prst="rect">
                <a:avLst/>
              </a:prstGeom>
              <a:blipFill>
                <a:blip r:embed="rId9"/>
                <a:stretch>
                  <a:fillRect l="-23810" r="-23810"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5A1239B-52E6-7944-46CC-C2DD96C0D526}"/>
                  </a:ext>
                </a:extLst>
              </p:cNvPr>
              <p:cNvSpPr txBox="1"/>
              <p:nvPr/>
            </p:nvSpPr>
            <p:spPr>
              <a:xfrm>
                <a:off x="3744106" y="332397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1</m:t>
                      </m:r>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25A1239B-52E6-7944-46CC-C2DD96C0D526}"/>
                  </a:ext>
                </a:extLst>
              </p:cNvPr>
              <p:cNvSpPr txBox="1">
                <a:spLocks noRot="1" noChangeAspect="1" noMove="1" noResize="1" noEditPoints="1" noAdjustHandles="1" noChangeArrowheads="1" noChangeShapeType="1" noTextEdit="1"/>
              </p:cNvSpPr>
              <p:nvPr/>
            </p:nvSpPr>
            <p:spPr>
              <a:xfrm>
                <a:off x="3744106" y="3323975"/>
                <a:ext cx="424796" cy="369332"/>
              </a:xfrm>
              <a:prstGeom prst="rect">
                <a:avLst/>
              </a:prstGeom>
              <a:blipFill>
                <a:blip r:embed="rId10"/>
                <a:stretch>
                  <a:fillRect l="-14286" r="-1428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9B4FC92-DD18-2978-3D5D-FF859CAD0054}"/>
                  </a:ext>
                </a:extLst>
              </p:cNvPr>
              <p:cNvSpPr txBox="1"/>
              <p:nvPr/>
            </p:nvSpPr>
            <p:spPr>
              <a:xfrm>
                <a:off x="4351212" y="3292475"/>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1</m:t>
                      </m:r>
                      <m:r>
                        <a:rPr kumimoji="1" lang="en-US" altLang="zh-CN" sz="2400" b="0" i="1" smtClean="0">
                          <a:latin typeface="Cambria Math" panose="02040503050406030204" pitchFamily="18" charset="0"/>
                        </a:rPr>
                        <m:t>0</m:t>
                      </m:r>
                    </m:oMath>
                  </m:oMathPara>
                </a14:m>
                <a:endParaRPr kumimoji="1" lang="zh-CN" altLang="en-US" sz="2400" dirty="0"/>
              </a:p>
            </p:txBody>
          </p:sp>
        </mc:Choice>
        <mc:Fallback xmlns="">
          <p:sp>
            <p:nvSpPr>
              <p:cNvPr id="21" name="文本框 20">
                <a:extLst>
                  <a:ext uri="{FF2B5EF4-FFF2-40B4-BE49-F238E27FC236}">
                    <a16:creationId xmlns:a16="http://schemas.microsoft.com/office/drawing/2014/main" id="{69B4FC92-DD18-2978-3D5D-FF859CAD0054}"/>
                  </a:ext>
                </a:extLst>
              </p:cNvPr>
              <p:cNvSpPr txBox="1">
                <a:spLocks noRot="1" noChangeAspect="1" noMove="1" noResize="1" noEditPoints="1" noAdjustHandles="1" noChangeArrowheads="1" noChangeShapeType="1" noTextEdit="1"/>
              </p:cNvSpPr>
              <p:nvPr/>
            </p:nvSpPr>
            <p:spPr>
              <a:xfrm>
                <a:off x="4351212" y="3292475"/>
                <a:ext cx="424796" cy="369332"/>
              </a:xfrm>
              <a:prstGeom prst="rect">
                <a:avLst/>
              </a:prstGeom>
              <a:blipFill>
                <a:blip r:embed="rId11"/>
                <a:stretch>
                  <a:fillRect l="-14706" r="-14706" b="-3333"/>
                </a:stretch>
              </a:blipFill>
            </p:spPr>
            <p:txBody>
              <a:bodyPr/>
              <a:lstStyle/>
              <a:p>
                <a:r>
                  <a:rPr lang="zh-CN" altLang="en-US">
                    <a:noFill/>
                  </a:rPr>
                  <a:t> </a:t>
                </a:r>
              </a:p>
            </p:txBody>
          </p:sp>
        </mc:Fallback>
      </mc:AlternateContent>
      <p:sp>
        <p:nvSpPr>
          <p:cNvPr id="22" name="圆角矩形 21">
            <a:extLst>
              <a:ext uri="{FF2B5EF4-FFF2-40B4-BE49-F238E27FC236}">
                <a16:creationId xmlns:a16="http://schemas.microsoft.com/office/drawing/2014/main" id="{AE9C1294-D7EF-8366-684E-168790E481D3}"/>
              </a:ext>
            </a:extLst>
          </p:cNvPr>
          <p:cNvSpPr/>
          <p:nvPr/>
        </p:nvSpPr>
        <p:spPr>
          <a:xfrm>
            <a:off x="2491684" y="3820825"/>
            <a:ext cx="1008116" cy="94274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A473DBE8-086E-73C2-B975-A1BFAA8329C5}"/>
              </a:ext>
            </a:extLst>
          </p:cNvPr>
          <p:cNvSpPr/>
          <p:nvPr/>
        </p:nvSpPr>
        <p:spPr>
          <a:xfrm>
            <a:off x="3117673" y="4429829"/>
            <a:ext cx="1008116" cy="3905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7209612B-A1EF-596D-EA7A-FD62119041E4}"/>
              </a:ext>
            </a:extLst>
          </p:cNvPr>
          <p:cNvCxnSpPr/>
          <p:nvPr/>
        </p:nvCxnSpPr>
        <p:spPr>
          <a:xfrm flipH="1">
            <a:off x="2526506" y="4763570"/>
            <a:ext cx="450760" cy="684329"/>
          </a:xfrm>
          <a:prstGeom prst="straightConnector1">
            <a:avLst/>
          </a:prstGeom>
          <a:ln w="19050">
            <a:solidFill>
              <a:srgbClr val="0000FF"/>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D2A22E63-BEF3-8236-C163-0DD800A9B8F1}"/>
                  </a:ext>
                </a:extLst>
              </p:cNvPr>
              <p:cNvSpPr txBox="1"/>
              <p:nvPr/>
            </p:nvSpPr>
            <p:spPr>
              <a:xfrm>
                <a:off x="2119588" y="5473723"/>
                <a:ext cx="7050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0" i="1" smtClean="0">
                              <a:solidFill>
                                <a:srgbClr val="0000FF"/>
                              </a:solidFill>
                              <a:latin typeface="Cambria Math" panose="02040503050406030204" pitchFamily="18" charset="0"/>
                              <a:ea typeface="KaiTi" panose="02010609060101010101" pitchFamily="49" charset="-122"/>
                            </a:rPr>
                          </m:ctrlPr>
                        </m:accPr>
                        <m:e>
                          <m:r>
                            <a:rPr lang="en-US" altLang="zh-CN" sz="2400" b="0" i="1" smtClean="0">
                              <a:solidFill>
                                <a:srgbClr val="0000FF"/>
                              </a:solidFill>
                              <a:latin typeface="Cambria Math" panose="02040503050406030204" pitchFamily="18" charset="0"/>
                              <a:ea typeface="KaiTi" panose="02010609060101010101" pitchFamily="49" charset="-122"/>
                            </a:rPr>
                            <m:t>𝐵</m:t>
                          </m:r>
                        </m:e>
                      </m:acc>
                    </m:oMath>
                  </m:oMathPara>
                </a14:m>
                <a:endParaRPr lang="zh-CN" altLang="en-US" sz="2400" dirty="0">
                  <a:solidFill>
                    <a:srgbClr val="0000FF"/>
                  </a:solidFill>
                </a:endParaRPr>
              </a:p>
            </p:txBody>
          </p:sp>
        </mc:Choice>
        <mc:Fallback xmlns="">
          <p:sp>
            <p:nvSpPr>
              <p:cNvPr id="28" name="文本框 27">
                <a:extLst>
                  <a:ext uri="{FF2B5EF4-FFF2-40B4-BE49-F238E27FC236}">
                    <a16:creationId xmlns:a16="http://schemas.microsoft.com/office/drawing/2014/main" id="{D2A22E63-BEF3-8236-C163-0DD800A9B8F1}"/>
                  </a:ext>
                </a:extLst>
              </p:cNvPr>
              <p:cNvSpPr txBox="1">
                <a:spLocks noRot="1" noChangeAspect="1" noMove="1" noResize="1" noEditPoints="1" noAdjustHandles="1" noChangeArrowheads="1" noChangeShapeType="1" noTextEdit="1"/>
              </p:cNvSpPr>
              <p:nvPr/>
            </p:nvSpPr>
            <p:spPr>
              <a:xfrm>
                <a:off x="2119588" y="5473723"/>
                <a:ext cx="705050" cy="461665"/>
              </a:xfrm>
              <a:prstGeom prst="rect">
                <a:avLst/>
              </a:prstGeom>
              <a:blipFill>
                <a:blip r:embed="rId12"/>
                <a:stretch>
                  <a:fillRect/>
                </a:stretch>
              </a:blipFill>
            </p:spPr>
            <p:txBody>
              <a:bodyPr/>
              <a:lstStyle/>
              <a:p>
                <a:r>
                  <a:rPr lang="zh-CN" altLang="en-US">
                    <a:noFill/>
                  </a:rPr>
                  <a:t> </a:t>
                </a:r>
              </a:p>
            </p:txBody>
          </p:sp>
        </mc:Fallback>
      </mc:AlternateContent>
      <p:cxnSp>
        <p:nvCxnSpPr>
          <p:cNvPr id="30" name="直线箭头连接符 29">
            <a:extLst>
              <a:ext uri="{FF2B5EF4-FFF2-40B4-BE49-F238E27FC236}">
                <a16:creationId xmlns:a16="http://schemas.microsoft.com/office/drawing/2014/main" id="{B43736A6-4ED3-3CAD-D2F2-BAF9F8998537}"/>
              </a:ext>
            </a:extLst>
          </p:cNvPr>
          <p:cNvCxnSpPr>
            <a:cxnSpLocks/>
          </p:cNvCxnSpPr>
          <p:nvPr/>
        </p:nvCxnSpPr>
        <p:spPr>
          <a:xfrm>
            <a:off x="3638466" y="4820405"/>
            <a:ext cx="190431" cy="404779"/>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2D6A7D0-3EE3-7409-67B1-628122B31529}"/>
                  </a:ext>
                </a:extLst>
              </p:cNvPr>
              <p:cNvSpPr txBox="1"/>
              <p:nvPr/>
            </p:nvSpPr>
            <p:spPr>
              <a:xfrm>
                <a:off x="3499800" y="5270533"/>
                <a:ext cx="7050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ea typeface="KaiTi" panose="02010609060101010101" pitchFamily="49" charset="-122"/>
                        </a:rPr>
                        <m:t>𝐴𝐶</m:t>
                      </m:r>
                    </m:oMath>
                  </m:oMathPara>
                </a14:m>
                <a:endParaRPr lang="zh-CN" altLang="en-US" sz="2400" dirty="0">
                  <a:solidFill>
                    <a:srgbClr val="FF0000"/>
                  </a:solidFill>
                </a:endParaRPr>
              </a:p>
            </p:txBody>
          </p:sp>
        </mc:Choice>
        <mc:Fallback xmlns="">
          <p:sp>
            <p:nvSpPr>
              <p:cNvPr id="31" name="文本框 30">
                <a:extLst>
                  <a:ext uri="{FF2B5EF4-FFF2-40B4-BE49-F238E27FC236}">
                    <a16:creationId xmlns:a16="http://schemas.microsoft.com/office/drawing/2014/main" id="{22D6A7D0-3EE3-7409-67B1-628122B31529}"/>
                  </a:ext>
                </a:extLst>
              </p:cNvPr>
              <p:cNvSpPr txBox="1">
                <a:spLocks noRot="1" noChangeAspect="1" noMove="1" noResize="1" noEditPoints="1" noAdjustHandles="1" noChangeArrowheads="1" noChangeShapeType="1" noTextEdit="1"/>
              </p:cNvSpPr>
              <p:nvPr/>
            </p:nvSpPr>
            <p:spPr>
              <a:xfrm>
                <a:off x="3499800" y="5270533"/>
                <a:ext cx="705050" cy="461665"/>
              </a:xfrm>
              <a:prstGeom prst="rect">
                <a:avLst/>
              </a:prstGeom>
              <a:blipFill>
                <a:blip r:embed="rId13"/>
                <a:stretch>
                  <a:fillRect/>
                </a:stretch>
              </a:blipFill>
            </p:spPr>
            <p:txBody>
              <a:bodyPr/>
              <a:lstStyle/>
              <a:p>
                <a:r>
                  <a:rPr lang="zh-CN" altLang="en-US">
                    <a:noFill/>
                  </a:rPr>
                  <a:t> </a:t>
                </a:r>
              </a:p>
            </p:txBody>
          </p:sp>
        </mc:Fallback>
      </mc:AlternateContent>
      <p:sp>
        <p:nvSpPr>
          <p:cNvPr id="33" name="右箭头 32">
            <a:extLst>
              <a:ext uri="{FF2B5EF4-FFF2-40B4-BE49-F238E27FC236}">
                <a16:creationId xmlns:a16="http://schemas.microsoft.com/office/drawing/2014/main" id="{3E06CFAD-5D34-99AC-4924-3F7B17DD22A6}"/>
              </a:ext>
            </a:extLst>
          </p:cNvPr>
          <p:cNvSpPr/>
          <p:nvPr/>
        </p:nvSpPr>
        <p:spPr>
          <a:xfrm>
            <a:off x="5827091" y="4013283"/>
            <a:ext cx="609600" cy="2966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34" name="表格 33">
                <a:extLst>
                  <a:ext uri="{FF2B5EF4-FFF2-40B4-BE49-F238E27FC236}">
                    <a16:creationId xmlns:a16="http://schemas.microsoft.com/office/drawing/2014/main" id="{7F3E925B-A82B-EA87-40B3-22D230643CB9}"/>
                  </a:ext>
                </a:extLst>
              </p:cNvPr>
              <p:cNvGraphicFramePr>
                <a:graphicFrameLocks noGrp="1"/>
              </p:cNvGraphicFramePr>
              <p:nvPr>
                <p:extLst>
                  <p:ext uri="{D42A27DB-BD31-4B8C-83A1-F6EECF244321}">
                    <p14:modId xmlns:p14="http://schemas.microsoft.com/office/powerpoint/2010/main" val="1634749237"/>
                  </p:ext>
                </p:extLst>
              </p:nvPr>
            </p:nvGraphicFramePr>
            <p:xfrm>
              <a:off x="7228572" y="3610643"/>
              <a:ext cx="3283018" cy="1364488"/>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𝐴𝐶</m:t>
                                          </m:r>
                                        </m:e>
                                      </m:mr>
                                      <m:m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34" name="表格 33">
                <a:extLst>
                  <a:ext uri="{FF2B5EF4-FFF2-40B4-BE49-F238E27FC236}">
                    <a16:creationId xmlns:a16="http://schemas.microsoft.com/office/drawing/2014/main" id="{7F3E925B-A82B-EA87-40B3-22D230643CB9}"/>
                  </a:ext>
                </a:extLst>
              </p:cNvPr>
              <p:cNvGraphicFramePr>
                <a:graphicFrameLocks noGrp="1"/>
              </p:cNvGraphicFramePr>
              <p:nvPr>
                <p:extLst>
                  <p:ext uri="{D42A27DB-BD31-4B8C-83A1-F6EECF244321}">
                    <p14:modId xmlns:p14="http://schemas.microsoft.com/office/powerpoint/2010/main" val="1634749237"/>
                  </p:ext>
                </p:extLst>
              </p:nvPr>
            </p:nvGraphicFramePr>
            <p:xfrm>
              <a:off x="7228572" y="3610643"/>
              <a:ext cx="3283018" cy="1364488"/>
            </p:xfrm>
            <a:graphic>
              <a:graphicData uri="http://schemas.openxmlformats.org/drawingml/2006/table">
                <a:tbl>
                  <a:tblPr firstRow="1" bandRow="1">
                    <a:tableStyleId>{5C22544A-7EE6-4342-B048-85BDC9FD1C3A}</a:tableStyleId>
                  </a:tblPr>
                  <a:tblGrid>
                    <a:gridCol w="3283018">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14"/>
                          <a:stretch>
                            <a:fillRect l="-386" t="-201389" r="-772" b="-263889"/>
                          </a:stretch>
                        </a:blipFill>
                      </a:tcPr>
                    </a:tc>
                    <a:extLst>
                      <a:ext uri="{0D108BD9-81ED-4DB2-BD59-A6C34878D82A}">
                        <a16:rowId xmlns:a16="http://schemas.microsoft.com/office/drawing/2014/main" val="2905675350"/>
                      </a:ext>
                    </a:extLst>
                  </a:tr>
                </a:tbl>
              </a:graphicData>
            </a:graphic>
          </p:graphicFrame>
        </mc:Fallback>
      </mc:AlternateContent>
      <p:sp>
        <p:nvSpPr>
          <p:cNvPr id="35" name="灯片编号占位符 34">
            <a:extLst>
              <a:ext uri="{FF2B5EF4-FFF2-40B4-BE49-F238E27FC236}">
                <a16:creationId xmlns:a16="http://schemas.microsoft.com/office/drawing/2014/main" id="{200E56EF-064E-D280-DA05-9223766B36AC}"/>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/90</a:t>
            </a:r>
            <a:endParaRPr kumimoji="1" lang="zh-CN" altLang="en-US" dirty="0"/>
          </a:p>
        </p:txBody>
      </p:sp>
    </p:spTree>
    <p:extLst>
      <p:ext uri="{BB962C8B-B14F-4D97-AF65-F5344CB8AC3E}">
        <p14:creationId xmlns:p14="http://schemas.microsoft.com/office/powerpoint/2010/main" val="3227953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几种表示逻辑函数的方法</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A3762FCC-BC81-98D0-991E-5CE857A0616A}"/>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/90</a:t>
            </a:r>
            <a:endParaRPr kumimoji="1" lang="zh-CN" altLang="en-US" dirty="0"/>
          </a:p>
        </p:txBody>
      </p:sp>
    </p:spTree>
    <p:extLst>
      <p:ext uri="{BB962C8B-B14F-4D97-AF65-F5344CB8AC3E}">
        <p14:creationId xmlns:p14="http://schemas.microsoft.com/office/powerpoint/2010/main" val="37149398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真值表</a:t>
            </a:r>
            <a:r>
              <a:rPr kumimoji="1" lang="zh-CN" altLang="en-US" sz="2800" dirty="0">
                <a:latin typeface="Myriad Pro" panose="020B0503030403020204" pitchFamily="34" charset="0"/>
                <a:ea typeface="Songti SC" panose="02010600040101010101" pitchFamily="2" charset="-122"/>
              </a:rPr>
              <a:t>、卡诺图、表达式、逻辑图、波形图、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4704108"/>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真值表</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把变量的各种可能取值与相应的函数值，以表格形式一一列举出来</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 直观明了。在许多数字集成电路手册中，常常都以不同形式的真值表，给出器件的逻辑功能</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a:t>
            </a: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 把一个实际逻辑问题抽象成为数学表达形式时，使用真值表是最方便的。一般在数字电路逻辑设计过程中，第一步就是列出真值表，在分析数字电路逻辑功能时，最后也要列出真值表</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 难以用逻辑代数的公式和定理进行运算和变换</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a:t>
            </a:r>
            <a:r>
              <a:rPr kumimoji="1" lang="en-US" altLang="zh-CN" sz="2400" dirty="0">
                <a:latin typeface="KaiTi" panose="02010609060101010101" pitchFamily="49" charset="-122"/>
                <a:ea typeface="KaiTi" panose="02010609060101010101" pitchFamily="49" charset="-122"/>
              </a:rPr>
              <a:t>2.</a:t>
            </a:r>
            <a:r>
              <a:rPr kumimoji="1" lang="zh-CN" altLang="en-US" sz="2400" dirty="0">
                <a:latin typeface="KaiTi" panose="02010609060101010101" pitchFamily="49" charset="-122"/>
                <a:ea typeface="KaiTi" panose="02010609060101010101" pitchFamily="49" charset="-122"/>
              </a:rPr>
              <a:t> 当变量比较多时，列真值表会十分繁琐。为简单起见，在真值表中只列出使函数值为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的输入变量取值</a:t>
            </a:r>
            <a:endParaRPr kumimoji="1" lang="en-US" altLang="zh-CN" sz="2400" dirty="0">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D2BF6FCA-97DD-5E7D-B632-2674A784D312}"/>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/90</a:t>
            </a:r>
            <a:endParaRPr kumimoji="1" lang="zh-CN" altLang="en-US" dirty="0"/>
          </a:p>
        </p:txBody>
      </p:sp>
    </p:spTree>
    <p:extLst>
      <p:ext uri="{BB962C8B-B14F-4D97-AF65-F5344CB8AC3E}">
        <p14:creationId xmlns:p14="http://schemas.microsoft.com/office/powerpoint/2010/main" val="40060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逻辑变量与逻辑函数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58D372F-EFA5-5A41-B7AA-801EC73DED5A}"/>
                  </a:ext>
                </a:extLst>
              </p:cNvPr>
              <p:cNvSpPr txBox="1"/>
              <p:nvPr/>
            </p:nvSpPr>
            <p:spPr>
              <a:xfrm>
                <a:off x="0" y="853282"/>
                <a:ext cx="12192000" cy="424007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逻辑变量</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取值十分简单，在二值逻辑中，只有</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两个取值</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没有数值大小，所表示的是事物相互对立又联系着的两个方面，即两个状态</a:t>
                </a:r>
                <a:endParaRPr kumimoji="1" lang="en-US" altLang="zh-CN" sz="2400" dirty="0">
                  <a:latin typeface="KaiTi" panose="02010609060101010101" pitchFamily="49" charset="-122"/>
                  <a:ea typeface="KaiTi" panose="02010609060101010101" pitchFamily="49" charset="-122"/>
                </a:endParaRPr>
              </a:p>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输入逻辑变量</a:t>
                </a:r>
                <a14:m>
                  <m:oMath xmlns:m="http://schemas.openxmlformats.org/officeDocument/2006/math">
                    <m:r>
                      <a:rPr kumimoji="1" lang="zh-CN" altLang="en-US" sz="2400" b="0" i="0" smtClean="0">
                        <a:latin typeface="Cambria Math" panose="02040503050406030204" pitchFamily="18" charset="0"/>
                        <a:ea typeface="Songti SC" panose="02010600040101010101" pitchFamily="2" charset="-122"/>
                      </a:rPr>
                      <m:t> </m:t>
                    </m:r>
                    <m:r>
                      <a:rPr kumimoji="1" lang="en-US" altLang="zh-CN" sz="2400" i="1">
                        <a:latin typeface="Cambria Math" panose="02040503050406030204" pitchFamily="18" charset="0"/>
                        <a:ea typeface="Songti SC" panose="02010600040101010101" pitchFamily="2" charset="-122"/>
                      </a:rPr>
                      <m:t>𝐴</m:t>
                    </m:r>
                    <m:r>
                      <a:rPr kumimoji="1" lang="en-US" altLang="zh-CN" sz="2400" b="0" i="0" smtClean="0">
                        <a:latin typeface="Cambria Math" panose="02040503050406030204" pitchFamily="18" charset="0"/>
                        <a:ea typeface="Songti SC" panose="02010600040101010101" pitchFamily="2" charset="-122"/>
                      </a:rPr>
                      <m:t>,</m:t>
                    </m:r>
                    <m:r>
                      <a:rPr kumimoji="1" lang="en-US" altLang="zh-CN" sz="2400" i="1">
                        <a:latin typeface="Cambria Math" panose="02040503050406030204" pitchFamily="18" charset="0"/>
                        <a:ea typeface="Songti SC" panose="02010600040101010101" pitchFamily="2" charset="-122"/>
                      </a:rPr>
                      <m:t>𝐵</m:t>
                    </m:r>
                  </m:oMath>
                </a14:m>
                <a:r>
                  <a:rPr kumimoji="1" lang="zh-CN" altLang="en-US" sz="2400" dirty="0">
                    <a:latin typeface="KaiTi" panose="02010609060101010101" pitchFamily="49" charset="-122"/>
                    <a:ea typeface="KaiTi" panose="02010609060101010101" pitchFamily="49" charset="-122"/>
                  </a:rPr>
                  <a:t>，输出逻辑变量</a:t>
                </a:r>
                <a14:m>
                  <m:oMath xmlns:m="http://schemas.openxmlformats.org/officeDocument/2006/math">
                    <m:sSub>
                      <m:sSubPr>
                        <m:ctrlPr>
                          <a:rPr kumimoji="1" lang="en-US" altLang="zh-CN" sz="2400" i="1">
                            <a:latin typeface="Cambria Math" panose="02040503050406030204" pitchFamily="18" charset="0"/>
                            <a:ea typeface="Songti SC" panose="02010600040101010101" pitchFamily="2" charset="-122"/>
                          </a:rPr>
                        </m:ctrlPr>
                      </m:sSubPr>
                      <m:e>
                        <m:sSub>
                          <m:sSubPr>
                            <m:ctrlPr>
                              <a:rPr kumimoji="1" lang="en-US" altLang="zh-CN" sz="2400" b="0" i="1" smtClean="0">
                                <a:latin typeface="Cambria Math" panose="02040503050406030204" pitchFamily="18" charset="0"/>
                                <a:ea typeface="Songti SC" panose="02010600040101010101" pitchFamily="2" charset="-122"/>
                              </a:rPr>
                            </m:ctrlPr>
                          </m:sSubPr>
                          <m:e>
                            <m:r>
                              <a:rPr kumimoji="1" lang="zh-CN" altLang="en-US" sz="2400" b="0" i="1" smtClean="0">
                                <a:latin typeface="Cambria Math" panose="02040503050406030204" pitchFamily="18" charset="0"/>
                                <a:ea typeface="Songti SC" panose="02010600040101010101" pitchFamily="2" charset="-122"/>
                              </a:rPr>
                              <m:t> </m:t>
                            </m:r>
                            <m:r>
                              <a:rPr kumimoji="1" lang="en-US" altLang="zh-CN" sz="2400" b="0" i="1" smtClean="0">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1</m:t>
                            </m:r>
                          </m:sub>
                        </m:sSub>
                        <m:r>
                          <a:rPr kumimoji="1" lang="en-US" altLang="zh-CN" sz="2400" b="0" i="1" smtClean="0">
                            <a:latin typeface="Cambria Math" panose="02040503050406030204" pitchFamily="18" charset="0"/>
                            <a:ea typeface="Songti SC" panose="02010600040101010101" pitchFamily="2" charset="-122"/>
                          </a:rPr>
                          <m:t>,</m:t>
                        </m:r>
                        <m:sSub>
                          <m:sSubPr>
                            <m:ctrlPr>
                              <a:rPr kumimoji="1" lang="en-US" altLang="zh-CN" sz="2400" b="0" i="1" smtClean="0">
                                <a:latin typeface="Cambria Math" panose="02040503050406030204" pitchFamily="18" charset="0"/>
                                <a:ea typeface="Songti SC" panose="02010600040101010101" pitchFamily="2" charset="-122"/>
                              </a:rPr>
                            </m:ctrlPr>
                          </m:sSubPr>
                          <m:e>
                            <m:r>
                              <a:rPr kumimoji="1" lang="en-US" altLang="zh-CN" sz="2400" b="0" i="1" smtClean="0">
                                <a:latin typeface="Cambria Math" panose="02040503050406030204" pitchFamily="18" charset="0"/>
                                <a:ea typeface="Songti SC" panose="02010600040101010101" pitchFamily="2" charset="-122"/>
                              </a:rPr>
                              <m:t>𝑌</m:t>
                            </m:r>
                          </m:e>
                          <m:sub>
                            <m:r>
                              <a:rPr kumimoji="1" lang="en-US" altLang="zh-CN" sz="2400" b="0" i="1" smtClean="0">
                                <a:latin typeface="Cambria Math" panose="02040503050406030204" pitchFamily="18" charset="0"/>
                                <a:ea typeface="Songti SC" panose="02010600040101010101" pitchFamily="2" charset="-122"/>
                              </a:rPr>
                              <m:t>2</m:t>
                            </m:r>
                          </m:sub>
                        </m:sSub>
                        <m:r>
                          <a:rPr kumimoji="1" lang="en-US" altLang="zh-CN" sz="2400" b="0" i="1" smtClean="0">
                            <a:latin typeface="Cambria Math" panose="02040503050406030204" pitchFamily="18" charset="0"/>
                            <a:ea typeface="Songti SC" panose="02010600040101010101" pitchFamily="2" charset="-122"/>
                          </a:rPr>
                          <m:t>,</m:t>
                        </m:r>
                        <m:r>
                          <a:rPr kumimoji="1" lang="en-US" altLang="zh-CN" sz="2400" i="1">
                            <a:latin typeface="Cambria Math" panose="02040503050406030204" pitchFamily="18" charset="0"/>
                            <a:ea typeface="Songti SC" panose="02010600040101010101" pitchFamily="2" charset="-122"/>
                          </a:rPr>
                          <m:t>𝑌</m:t>
                        </m:r>
                      </m:e>
                      <m:sub>
                        <m:r>
                          <a:rPr kumimoji="1" lang="en-US" altLang="zh-CN" sz="2400" i="1">
                            <a:latin typeface="Cambria Math" panose="02040503050406030204" pitchFamily="18" charset="0"/>
                            <a:ea typeface="Songti SC" panose="02010600040101010101" pitchFamily="2" charset="-122"/>
                          </a:rPr>
                          <m:t>3</m:t>
                        </m:r>
                      </m:sub>
                    </m:sSub>
                  </m:oMath>
                </a14:m>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如果输入逻辑变量的取值确定之后，输出逻辑变量的值也被唯一确定了，那么称</a:t>
                </a:r>
                <a14:m>
                  <m:oMath xmlns:m="http://schemas.openxmlformats.org/officeDocument/2006/math">
                    <m:r>
                      <a:rPr kumimoji="1" lang="zh-CN" altLang="en-US" sz="2400" b="0" i="0"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𝑌</m:t>
                    </m:r>
                    <m:r>
                      <a:rPr kumimoji="1" lang="zh-CN" altLang="en-US" sz="2400" b="0" i="1"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是</a:t>
                </a:r>
                <a14:m>
                  <m:oMath xmlns:m="http://schemas.openxmlformats.org/officeDocument/2006/math">
                    <m:r>
                      <a:rPr kumimoji="1" lang="en-US" altLang="zh-CN" sz="2400" b="0" i="1" dirty="0" smtClean="0">
                        <a:latin typeface="Cambria Math" panose="02040503050406030204" pitchFamily="18" charset="0"/>
                        <a:ea typeface="KaiTi" panose="02010609060101010101" pitchFamily="49" charset="-122"/>
                      </a:rPr>
                      <m:t>𝐴</m:t>
                    </m:r>
                    <m:r>
                      <a:rPr kumimoji="1" lang="en-US" altLang="zh-CN" sz="2400" b="0" i="1" dirty="0" smtClean="0">
                        <a:latin typeface="Cambria Math" panose="02040503050406030204" pitchFamily="18" charset="0"/>
                        <a:ea typeface="KaiTi" panose="02010609060101010101" pitchFamily="49" charset="-122"/>
                      </a:rPr>
                      <m:t>,</m:t>
                    </m:r>
                    <m:r>
                      <a:rPr kumimoji="1" lang="zh-CN" altLang="en-US" sz="2400" b="0" i="1" dirty="0" smtClean="0">
                        <a:latin typeface="Cambria Math" panose="02040503050406030204" pitchFamily="18" charset="0"/>
                        <a:ea typeface="KaiTi" panose="02010609060101010101" pitchFamily="49" charset="-122"/>
                      </a:rPr>
                      <m:t> </m:t>
                    </m:r>
                    <m:r>
                      <a:rPr kumimoji="1" lang="en-US" altLang="zh-CN" sz="2400" b="0" i="1" dirty="0" smtClean="0">
                        <a:latin typeface="Cambria Math" panose="02040503050406030204" pitchFamily="18" charset="0"/>
                        <a:ea typeface="KaiTi" panose="02010609060101010101" pitchFamily="49" charset="-122"/>
                      </a:rPr>
                      <m:t>𝐵</m:t>
                    </m:r>
                    <m:r>
                      <a:rPr kumimoji="1" lang="en-US" altLang="zh-CN" sz="2400" b="0" i="1" dirty="0" smtClean="0">
                        <a:latin typeface="Cambria Math" panose="02040503050406030204" pitchFamily="18" charset="0"/>
                        <a:ea typeface="KaiTi" panose="02010609060101010101" pitchFamily="49" charset="-122"/>
                      </a:rPr>
                      <m:t>,…</m:t>
                    </m:r>
                    <m:r>
                      <a:rPr kumimoji="1" lang="zh-CN" altLang="en-US" sz="2400" b="0" i="1" dirty="0" smtClean="0">
                        <a:latin typeface="Cambria Math" panose="02040503050406030204" pitchFamily="18" charset="0"/>
                        <a:ea typeface="KaiTi" panose="02010609060101010101" pitchFamily="49" charset="-122"/>
                      </a:rPr>
                      <m:t> </m:t>
                    </m:r>
                  </m:oMath>
                </a14:m>
                <a:r>
                  <a:rPr kumimoji="1" lang="zh-CN" altLang="en-US" sz="2400" dirty="0">
                    <a:latin typeface="KaiTi" panose="02010609060101010101" pitchFamily="49" charset="-122"/>
                    <a:ea typeface="KaiTi" panose="02010609060101010101" pitchFamily="49" charset="-122"/>
                  </a:rPr>
                  <a:t>的逻辑函数</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一般情况下，常用真值表描述变量取值和函数值之间的对应关系，穷举法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9" name="文本框 8">
                <a:extLst>
                  <a:ext uri="{FF2B5EF4-FFF2-40B4-BE49-F238E27FC236}">
                    <a16:creationId xmlns:a16="http://schemas.microsoft.com/office/drawing/2014/main" id="{758D372F-EFA5-5A41-B7AA-801EC73DED5A}"/>
                  </a:ext>
                </a:extLst>
              </p:cNvPr>
              <p:cNvSpPr txBox="1">
                <a:spLocks noRot="1" noChangeAspect="1" noMove="1" noResize="1" noEditPoints="1" noAdjustHandles="1" noChangeArrowheads="1" noChangeShapeType="1" noTextEdit="1"/>
              </p:cNvSpPr>
              <p:nvPr/>
            </p:nvSpPr>
            <p:spPr>
              <a:xfrm>
                <a:off x="0" y="853282"/>
                <a:ext cx="12192000" cy="4240071"/>
              </a:xfrm>
              <a:prstGeom prst="rect">
                <a:avLst/>
              </a:prstGeom>
              <a:blipFill>
                <a:blip r:embed="rId2"/>
                <a:stretch>
                  <a:fillRect l="-938" t="-597" b="-20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F11798D-12E7-5542-B2A9-0F80888708D1}"/>
                  </a:ext>
                </a:extLst>
              </p:cNvPr>
              <p:cNvSpPr txBox="1"/>
              <p:nvPr/>
            </p:nvSpPr>
            <p:spPr>
              <a:xfrm>
                <a:off x="4898652" y="5573831"/>
                <a:ext cx="2394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𝐹</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m:t>
                      </m:r>
                      <m:r>
                        <a:rPr kumimoji="1" lang="en-US" altLang="zh-CN" sz="2800" b="0" i="1" smtClean="0">
                          <a:latin typeface="Cambria Math" panose="02040503050406030204" pitchFamily="18" charset="0"/>
                        </a:rPr>
                        <m:t>,</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𝐵</m:t>
                      </m:r>
                      <m:r>
                        <a:rPr kumimoji="1" lang="en-US" altLang="zh-CN" sz="2800" b="0" i="1" smtClean="0">
                          <a:latin typeface="Cambria Math" panose="02040503050406030204" pitchFamily="18" charset="0"/>
                        </a:rPr>
                        <m:t>,…)</m:t>
                      </m:r>
                    </m:oMath>
                  </m:oMathPara>
                </a14:m>
                <a:endParaRPr kumimoji="1" lang="zh-CN" altLang="en-US" sz="2800" dirty="0"/>
              </a:p>
            </p:txBody>
          </p:sp>
        </mc:Choice>
        <mc:Fallback xmlns="">
          <p:sp>
            <p:nvSpPr>
              <p:cNvPr id="3" name="文本框 2">
                <a:extLst>
                  <a:ext uri="{FF2B5EF4-FFF2-40B4-BE49-F238E27FC236}">
                    <a16:creationId xmlns:a16="http://schemas.microsoft.com/office/drawing/2014/main" id="{CF11798D-12E7-5542-B2A9-0F80888708D1}"/>
                  </a:ext>
                </a:extLst>
              </p:cNvPr>
              <p:cNvSpPr txBox="1">
                <a:spLocks noRot="1" noChangeAspect="1" noMove="1" noResize="1" noEditPoints="1" noAdjustHandles="1" noChangeArrowheads="1" noChangeShapeType="1" noTextEdit="1"/>
              </p:cNvSpPr>
              <p:nvPr/>
            </p:nvSpPr>
            <p:spPr>
              <a:xfrm>
                <a:off x="4898652" y="5573831"/>
                <a:ext cx="2394695" cy="430887"/>
              </a:xfrm>
              <a:prstGeom prst="rect">
                <a:avLst/>
              </a:prstGeom>
              <a:blipFill>
                <a:blip r:embed="rId3"/>
                <a:stretch>
                  <a:fillRect l="-2646" r="-4233" b="-3142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BF279A1-24AF-8D9B-8DB2-298A10C5E357}"/>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/90</a:t>
            </a:r>
            <a:endParaRPr kumimoji="1" lang="zh-CN" altLang="en-US" dirty="0"/>
          </a:p>
        </p:txBody>
      </p:sp>
    </p:spTree>
    <p:extLst>
      <p:ext uri="{BB962C8B-B14F-4D97-AF65-F5344CB8AC3E}">
        <p14:creationId xmlns:p14="http://schemas.microsoft.com/office/powerpoint/2010/main" val="3602202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a:t>
            </a:r>
            <a:r>
              <a:rPr kumimoji="1" lang="zh-CN" altLang="en-US" sz="2800" dirty="0">
                <a:solidFill>
                  <a:srgbClr val="FF0000"/>
                </a:solidFill>
                <a:latin typeface="Myriad Pro" panose="020B0503030403020204" pitchFamily="34" charset="0"/>
                <a:ea typeface="Songti SC" panose="02010600040101010101" pitchFamily="2" charset="-122"/>
              </a:rPr>
              <a:t>卡诺图</a:t>
            </a:r>
            <a:r>
              <a:rPr kumimoji="1" lang="zh-CN" altLang="en-US" sz="2800" dirty="0">
                <a:latin typeface="Myriad Pro" panose="020B0503030403020204" pitchFamily="34" charset="0"/>
                <a:ea typeface="Songti SC" panose="02010600040101010101" pitchFamily="2" charset="-122"/>
              </a:rPr>
              <a:t>、表达式、逻辑图、波形图、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3287182"/>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卡诺图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卡诺图可以说是真值表的一种方块图表达形式。变量取值必须按照循环码的顺序排列，与真值表有严格的一一对应关系，因此也称为真值方格图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优点：用几何相邻形象直观地表示了函数各个最小项在逻辑上的相邻性，便于用来求逻辑函数的最简与或表达式</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缺点：只适用于表示和化简变量个数比较少的逻辑函数，也不便于用公式和定理进行运算和变换</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B20AB4-97E2-DB83-6F4E-C087624802C3}"/>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/90</a:t>
            </a:r>
            <a:endParaRPr kumimoji="1" lang="zh-CN" altLang="en-US" dirty="0"/>
          </a:p>
        </p:txBody>
      </p:sp>
    </p:spTree>
    <p:extLst>
      <p:ext uri="{BB962C8B-B14F-4D97-AF65-F5344CB8AC3E}">
        <p14:creationId xmlns:p14="http://schemas.microsoft.com/office/powerpoint/2010/main" val="240253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a:t>
            </a:r>
            <a:r>
              <a:rPr kumimoji="1" lang="zh-CN" altLang="en-US" sz="2800" dirty="0">
                <a:solidFill>
                  <a:srgbClr val="FF0000"/>
                </a:solidFill>
                <a:latin typeface="Myriad Pro" panose="020B0503030403020204" pitchFamily="34" charset="0"/>
                <a:ea typeface="Songti SC" panose="02010600040101010101" pitchFamily="2" charset="-122"/>
              </a:rPr>
              <a:t>表达式</a:t>
            </a:r>
            <a:r>
              <a:rPr kumimoji="1" lang="zh-CN" altLang="en-US" sz="2800" dirty="0">
                <a:latin typeface="Myriad Pro" panose="020B0503030403020204" pitchFamily="34" charset="0"/>
                <a:ea typeface="Songti SC" panose="02010600040101010101" pitchFamily="2" charset="-122"/>
              </a:rPr>
              <a:t>、逻辑图、波形图、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244515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逻辑表达式</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用与、或、非等运算表示函数中各个变量之间逻辑关系的代数式子</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优点：书写简洁、方便，可以用公式和定理十分灵活地进行运算、变换</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缺点：在逻辑函数比较复杂时，难以直接从变量取值看出函数的值，不如真值表和卡诺图直观</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D83DA0BA-2A18-18D5-D8A1-7AC1E881795E}"/>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/90</a:t>
            </a:r>
            <a:endParaRPr kumimoji="1" lang="zh-CN" altLang="en-US" dirty="0"/>
          </a:p>
        </p:txBody>
      </p:sp>
    </p:spTree>
    <p:extLst>
      <p:ext uri="{BB962C8B-B14F-4D97-AF65-F5344CB8AC3E}">
        <p14:creationId xmlns:p14="http://schemas.microsoft.com/office/powerpoint/2010/main" val="4033381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a:t>
            </a:r>
            <a:r>
              <a:rPr kumimoji="1" lang="zh-CN" altLang="en-US" sz="2800" dirty="0">
                <a:solidFill>
                  <a:srgbClr val="FF0000"/>
                </a:solidFill>
                <a:latin typeface="Myriad Pro" panose="020B0503030403020204" pitchFamily="34" charset="0"/>
                <a:ea typeface="Songti SC" panose="02010600040101010101" pitchFamily="2" charset="-122"/>
              </a:rPr>
              <a:t>逻辑图</a:t>
            </a:r>
            <a:r>
              <a:rPr kumimoji="1" lang="zh-CN" altLang="en-US" sz="2800" dirty="0">
                <a:latin typeface="Myriad Pro" panose="020B0503030403020204" pitchFamily="34" charset="0"/>
                <a:ea typeface="Songti SC" panose="02010600040101010101" pitchFamily="2" charset="-122"/>
              </a:rPr>
              <a:t>、波形图、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1947200"/>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逻辑图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用基本和常用的逻辑符号表示函数表达式中各个变量之间的运算关系，便能够画出函数的逻辑图</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逻辑图与表达式是一一对应的</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9E4B9CA-777E-EAAC-9754-57C6335D3FCF}"/>
                  </a:ext>
                </a:extLst>
              </p:cNvPr>
              <p:cNvSpPr txBox="1"/>
              <p:nvPr/>
            </p:nvSpPr>
            <p:spPr>
              <a:xfrm>
                <a:off x="1816100" y="4927600"/>
                <a:ext cx="30297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𝐴𝐵</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𝐵𝐶</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𝐶𝐴</m:t>
                      </m:r>
                    </m:oMath>
                  </m:oMathPara>
                </a14:m>
                <a:endParaRPr kumimoji="1" lang="zh-CN" altLang="en-US" sz="2800" dirty="0"/>
              </a:p>
            </p:txBody>
          </p:sp>
        </mc:Choice>
        <mc:Fallback xmlns="">
          <p:sp>
            <p:nvSpPr>
              <p:cNvPr id="2" name="文本框 1">
                <a:extLst>
                  <a:ext uri="{FF2B5EF4-FFF2-40B4-BE49-F238E27FC236}">
                    <a16:creationId xmlns:a16="http://schemas.microsoft.com/office/drawing/2014/main" id="{A9E4B9CA-777E-EAAC-9754-57C6335D3FCF}"/>
                  </a:ext>
                </a:extLst>
              </p:cNvPr>
              <p:cNvSpPr txBox="1">
                <a:spLocks noRot="1" noChangeAspect="1" noMove="1" noResize="1" noEditPoints="1" noAdjustHandles="1" noChangeArrowheads="1" noChangeShapeType="1" noTextEdit="1"/>
              </p:cNvSpPr>
              <p:nvPr/>
            </p:nvSpPr>
            <p:spPr>
              <a:xfrm>
                <a:off x="1816100" y="4927600"/>
                <a:ext cx="3029740" cy="430887"/>
              </a:xfrm>
              <a:prstGeom prst="rect">
                <a:avLst/>
              </a:prstGeom>
              <a:blipFill>
                <a:blip r:embed="rId2"/>
                <a:stretch>
                  <a:fillRect l="-2092" r="-1674" b="-857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B0436E7-AEA7-583E-01F6-FD24C1006560}"/>
              </a:ext>
            </a:extLst>
          </p:cNvPr>
          <p:cNvPicPr>
            <a:picLocks noChangeAspect="1"/>
          </p:cNvPicPr>
          <p:nvPr/>
        </p:nvPicPr>
        <p:blipFill>
          <a:blip r:embed="rId3"/>
          <a:srcRect/>
          <a:stretch/>
        </p:blipFill>
        <p:spPr>
          <a:xfrm>
            <a:off x="6777152" y="3140753"/>
            <a:ext cx="3850959" cy="3717246"/>
          </a:xfrm>
          <a:prstGeom prst="rect">
            <a:avLst/>
          </a:prstGeom>
        </p:spPr>
      </p:pic>
      <p:sp>
        <p:nvSpPr>
          <p:cNvPr id="8" name="灯片编号占位符 7">
            <a:extLst>
              <a:ext uri="{FF2B5EF4-FFF2-40B4-BE49-F238E27FC236}">
                <a16:creationId xmlns:a16="http://schemas.microsoft.com/office/drawing/2014/main" id="{511FB7DD-A8BE-8843-2449-92607222E6BE}"/>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/90</a:t>
            </a:r>
            <a:endParaRPr kumimoji="1" lang="zh-CN" altLang="en-US" dirty="0"/>
          </a:p>
        </p:txBody>
      </p:sp>
    </p:spTree>
    <p:extLst>
      <p:ext uri="{BB962C8B-B14F-4D97-AF65-F5344CB8AC3E}">
        <p14:creationId xmlns:p14="http://schemas.microsoft.com/office/powerpoint/2010/main" val="2229563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a:t>
            </a:r>
            <a:r>
              <a:rPr kumimoji="1" lang="zh-CN" altLang="en-US" sz="2800" dirty="0">
                <a:solidFill>
                  <a:srgbClr val="FF0000"/>
                </a:solidFill>
                <a:latin typeface="Myriad Pro" panose="020B0503030403020204" pitchFamily="34" charset="0"/>
                <a:ea typeface="Songti SC" panose="02010600040101010101" pitchFamily="2" charset="-122"/>
              </a:rPr>
              <a:t>逻辑图</a:t>
            </a:r>
            <a:r>
              <a:rPr kumimoji="1" lang="zh-CN" altLang="en-US" sz="2800" dirty="0">
                <a:latin typeface="Myriad Pro" panose="020B0503030403020204" pitchFamily="34" charset="0"/>
                <a:ea typeface="Songti SC" panose="02010600040101010101" pitchFamily="2" charset="-122"/>
              </a:rPr>
              <a:t>、波形图、</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7747000" cy="462716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逻辑图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逻辑图中的逻辑符号，都有称之为门电路的实际电路器件存在，比较接近工程实际</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在工作中，要了解某个数字系统或者数控装置的逻辑功能时，都要用到逻辑图，因为它可以把许多繁杂的实际电路的逻辑功能层次分明地表示出来</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在制作数字设备时，常常也要通过逻辑设计，画出逻辑图，然后再把逻辑图变成实际电路</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缺点：不能用公式和定理进行运算和变换，表示的逻辑关系不如真值表和卡诺图直观</a:t>
            </a:r>
            <a:endParaRPr kumimoji="1" lang="en-US" altLang="zh-CN" sz="2400" dirty="0">
              <a:latin typeface="KaiTi" panose="02010609060101010101" pitchFamily="49" charset="-122"/>
              <a:ea typeface="KaiTi" panose="02010609060101010101" pitchFamily="49" charset="-122"/>
            </a:endParaRPr>
          </a:p>
        </p:txBody>
      </p:sp>
      <p:pic>
        <p:nvPicPr>
          <p:cNvPr id="8" name="图片 7">
            <a:extLst>
              <a:ext uri="{FF2B5EF4-FFF2-40B4-BE49-F238E27FC236}">
                <a16:creationId xmlns:a16="http://schemas.microsoft.com/office/drawing/2014/main" id="{95562109-C269-DB12-1EAF-25937EC87FE0}"/>
              </a:ext>
            </a:extLst>
          </p:cNvPr>
          <p:cNvPicPr>
            <a:picLocks noChangeAspect="1"/>
          </p:cNvPicPr>
          <p:nvPr/>
        </p:nvPicPr>
        <p:blipFill>
          <a:blip r:embed="rId2"/>
          <a:srcRect/>
          <a:stretch/>
        </p:blipFill>
        <p:spPr>
          <a:xfrm>
            <a:off x="8123352" y="2416391"/>
            <a:ext cx="3850959" cy="3717246"/>
          </a:xfrm>
          <a:prstGeom prst="rect">
            <a:avLst/>
          </a:prstGeom>
        </p:spPr>
      </p:pic>
      <p:sp>
        <p:nvSpPr>
          <p:cNvPr id="3" name="灯片编号占位符 2">
            <a:extLst>
              <a:ext uri="{FF2B5EF4-FFF2-40B4-BE49-F238E27FC236}">
                <a16:creationId xmlns:a16="http://schemas.microsoft.com/office/drawing/2014/main" id="{3DD99A31-0C2A-710B-6116-245BCE205E85}"/>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/90</a:t>
            </a:r>
            <a:endParaRPr kumimoji="1" lang="zh-CN" altLang="en-US" dirty="0"/>
          </a:p>
        </p:txBody>
      </p:sp>
    </p:spTree>
    <p:extLst>
      <p:ext uri="{BB962C8B-B14F-4D97-AF65-F5344CB8AC3E}">
        <p14:creationId xmlns:p14="http://schemas.microsoft.com/office/powerpoint/2010/main" val="1039815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真值表、卡诺图、表达式、逻辑图、</a:t>
            </a:r>
            <a:r>
              <a:rPr kumimoji="1" lang="zh-CN" altLang="en-US" sz="2800" dirty="0">
                <a:solidFill>
                  <a:srgbClr val="FF0000"/>
                </a:solidFill>
                <a:latin typeface="Myriad Pro" panose="020B0503030403020204" pitchFamily="34" charset="0"/>
                <a:ea typeface="Songti SC" panose="02010600040101010101" pitchFamily="2" charset="-122"/>
              </a:rPr>
              <a:t>波形图</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278922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波形图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在给出输入变量取值随时间变化的波形后，根据函数中变量之间的运算关系、真值表或者卡诺图中变量取值和函数值的对应关系，都可以对应画出输出变量（函数）随时间变化的波形</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这种</a:t>
            </a:r>
            <a:r>
              <a:rPr kumimoji="1" lang="zh-CN" altLang="en-US" sz="2400" dirty="0">
                <a:solidFill>
                  <a:srgbClr val="0000FF"/>
                </a:solidFill>
                <a:latin typeface="KaiTi" panose="02010609060101010101" pitchFamily="49" charset="-122"/>
                <a:ea typeface="KaiTi" panose="02010609060101010101" pitchFamily="49" charset="-122"/>
              </a:rPr>
              <a:t>反映输入和输出变量对应取值随时间按照一定规律变化的图形</a:t>
            </a:r>
            <a:r>
              <a:rPr kumimoji="1" lang="zh-CN" altLang="en-US" sz="2400" dirty="0">
                <a:latin typeface="KaiTi" panose="02010609060101010101" pitchFamily="49" charset="-122"/>
                <a:ea typeface="KaiTi" panose="02010609060101010101" pitchFamily="49" charset="-122"/>
              </a:rPr>
              <a:t>，就称为波形图，也称为时间图</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79E2377-4FDD-5153-E85E-DD14EF72C77A}"/>
                  </a:ext>
                </a:extLst>
              </p:cNvPr>
              <p:cNvSpPr txBox="1"/>
              <p:nvPr/>
            </p:nvSpPr>
            <p:spPr>
              <a:xfrm>
                <a:off x="1383133" y="5726789"/>
                <a:ext cx="2166747"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𝐴𝐵</m:t>
                      </m:r>
                      <m:r>
                        <a:rPr kumimoji="1" lang="en-US" altLang="zh-CN" sz="2800" b="0" i="1" smtClean="0">
                          <a:latin typeface="Cambria Math" panose="02040503050406030204" pitchFamily="18" charset="0"/>
                        </a:rPr>
                        <m:t>+</m:t>
                      </m:r>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𝐴</m:t>
                          </m:r>
                        </m:e>
                      </m:acc>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𝐵</m:t>
                          </m:r>
                        </m:e>
                      </m:acc>
                    </m:oMath>
                  </m:oMathPara>
                </a14:m>
                <a:endParaRPr kumimoji="1" lang="zh-CN" altLang="en-US" sz="2800" dirty="0"/>
              </a:p>
            </p:txBody>
          </p:sp>
        </mc:Choice>
        <mc:Fallback xmlns="">
          <p:sp>
            <p:nvSpPr>
              <p:cNvPr id="6" name="文本框 5">
                <a:extLst>
                  <a:ext uri="{FF2B5EF4-FFF2-40B4-BE49-F238E27FC236}">
                    <a16:creationId xmlns:a16="http://schemas.microsoft.com/office/drawing/2014/main" id="{A79E2377-4FDD-5153-E85E-DD14EF72C77A}"/>
                  </a:ext>
                </a:extLst>
              </p:cNvPr>
              <p:cNvSpPr txBox="1">
                <a:spLocks noRot="1" noChangeAspect="1" noMove="1" noResize="1" noEditPoints="1" noAdjustHandles="1" noChangeArrowheads="1" noChangeShapeType="1" noTextEdit="1"/>
              </p:cNvSpPr>
              <p:nvPr/>
            </p:nvSpPr>
            <p:spPr>
              <a:xfrm>
                <a:off x="1383133" y="5726789"/>
                <a:ext cx="2166747" cy="431785"/>
              </a:xfrm>
              <a:prstGeom prst="rect">
                <a:avLst/>
              </a:prstGeom>
              <a:blipFill>
                <a:blip r:embed="rId2"/>
                <a:stretch>
                  <a:fillRect l="-2907" r="-2326" b="-857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24D7F48-F733-4A75-1EC6-716F97C56D73}"/>
              </a:ext>
            </a:extLst>
          </p:cNvPr>
          <p:cNvPicPr>
            <a:picLocks noChangeAspect="1"/>
          </p:cNvPicPr>
          <p:nvPr/>
        </p:nvPicPr>
        <p:blipFill>
          <a:blip r:embed="rId3"/>
          <a:srcRect/>
          <a:stretch/>
        </p:blipFill>
        <p:spPr>
          <a:xfrm>
            <a:off x="4225989" y="5007307"/>
            <a:ext cx="6981091" cy="1850692"/>
          </a:xfrm>
          <a:prstGeom prst="rect">
            <a:avLst/>
          </a:prstGeom>
        </p:spPr>
      </p:pic>
      <p:sp>
        <p:nvSpPr>
          <p:cNvPr id="13" name="灯片编号占位符 12">
            <a:extLst>
              <a:ext uri="{FF2B5EF4-FFF2-40B4-BE49-F238E27FC236}">
                <a16:creationId xmlns:a16="http://schemas.microsoft.com/office/drawing/2014/main" id="{670B377D-689D-CE15-202A-0D15C094CB0F}"/>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/90</a:t>
            </a:r>
            <a:endParaRPr kumimoji="1" lang="zh-CN" altLang="en-US" dirty="0"/>
          </a:p>
        </p:txBody>
      </p:sp>
    </p:spTree>
    <p:extLst>
      <p:ext uri="{BB962C8B-B14F-4D97-AF65-F5344CB8AC3E}">
        <p14:creationId xmlns:p14="http://schemas.microsoft.com/office/powerpoint/2010/main" val="152093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3.1</a:t>
            </a:r>
            <a:r>
              <a:rPr kumimoji="1" lang="zh-CN" altLang="en-US" dirty="0"/>
              <a:t> 几种表示逻辑函数的方法</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2436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真值表、卡诺图、表达式、逻辑图、</a:t>
            </a:r>
            <a:r>
              <a:rPr kumimoji="1" lang="zh-CN" altLang="en-US" sz="2800" dirty="0">
                <a:solidFill>
                  <a:srgbClr val="FF0000"/>
                </a:solidFill>
                <a:latin typeface="Myriad Pro" panose="020B0503030403020204" pitchFamily="34" charset="0"/>
                <a:ea typeface="Songti SC" panose="02010600040101010101" pitchFamily="2" charset="-122"/>
              </a:rPr>
              <a:t>波形图</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HDL</a:t>
            </a:r>
            <a:r>
              <a:rPr kumimoji="1" lang="zh-CN" altLang="en-US" sz="2800" dirty="0">
                <a:latin typeface="Myriad Pro" panose="020B0503030403020204" pitchFamily="34" charset="0"/>
                <a:ea typeface="Songti SC" panose="02010600040101010101" pitchFamily="2" charset="-122"/>
              </a:rPr>
              <a:t>语言（硬件语言）描述</a:t>
            </a:r>
            <a:endParaRPr kumimoji="1" lang="en-US" altLang="zh-CN" sz="2800" dirty="0">
              <a:latin typeface="Myriad Pro" panose="020B0503030403020204" pitchFamily="34" charset="0"/>
              <a:ea typeface="Songti SC" panose="02010600040101010101" pitchFamily="2" charset="-122"/>
            </a:endParaRPr>
          </a:p>
        </p:txBody>
      </p:sp>
      <p:sp>
        <p:nvSpPr>
          <p:cNvPr id="7" name="文本框 6">
            <a:extLst>
              <a:ext uri="{FF2B5EF4-FFF2-40B4-BE49-F238E27FC236}">
                <a16:creationId xmlns:a16="http://schemas.microsoft.com/office/drawing/2014/main" id="{92866184-2859-AAB5-5D41-2AFD91291E2D}"/>
              </a:ext>
            </a:extLst>
          </p:cNvPr>
          <p:cNvSpPr txBox="1"/>
          <p:nvPr/>
        </p:nvSpPr>
        <p:spPr>
          <a:xfrm>
            <a:off x="0" y="1754181"/>
            <a:ext cx="12192000" cy="202414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solidFill>
                  <a:srgbClr val="FF0000"/>
                </a:solidFill>
                <a:latin typeface="Myriad Pro" panose="020B0503030403020204" pitchFamily="34" charset="0"/>
                <a:ea typeface="Songti SC" panose="02010600040101010101" pitchFamily="2" charset="-122"/>
              </a:rPr>
              <a:t>波形图</a:t>
            </a: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横坐标是时间轴，纵坐标是变量取值</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时间轴相同，变量取值只有</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（低）和</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（高），所以约定在图中不标出坐标轴</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画具体波形时，一定要对应起来画</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79E2377-4FDD-5153-E85E-DD14EF72C77A}"/>
                  </a:ext>
                </a:extLst>
              </p:cNvPr>
              <p:cNvSpPr txBox="1"/>
              <p:nvPr/>
            </p:nvSpPr>
            <p:spPr>
              <a:xfrm>
                <a:off x="1383133" y="5726789"/>
                <a:ext cx="2166747"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𝑌</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𝐴𝐵</m:t>
                      </m:r>
                      <m:r>
                        <a:rPr kumimoji="1" lang="en-US" altLang="zh-CN" sz="2800" b="0" i="1" smtClean="0">
                          <a:latin typeface="Cambria Math" panose="02040503050406030204" pitchFamily="18" charset="0"/>
                        </a:rPr>
                        <m:t>+</m:t>
                      </m:r>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𝐴</m:t>
                          </m:r>
                        </m:e>
                      </m:acc>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panose="02040503050406030204" pitchFamily="18" charset="0"/>
                            </a:rPr>
                            <m:t>𝐵</m:t>
                          </m:r>
                        </m:e>
                      </m:acc>
                    </m:oMath>
                  </m:oMathPara>
                </a14:m>
                <a:endParaRPr kumimoji="1" lang="zh-CN" altLang="en-US" sz="2800" dirty="0"/>
              </a:p>
            </p:txBody>
          </p:sp>
        </mc:Choice>
        <mc:Fallback xmlns="">
          <p:sp>
            <p:nvSpPr>
              <p:cNvPr id="6" name="文本框 5">
                <a:extLst>
                  <a:ext uri="{FF2B5EF4-FFF2-40B4-BE49-F238E27FC236}">
                    <a16:creationId xmlns:a16="http://schemas.microsoft.com/office/drawing/2014/main" id="{A79E2377-4FDD-5153-E85E-DD14EF72C77A}"/>
                  </a:ext>
                </a:extLst>
              </p:cNvPr>
              <p:cNvSpPr txBox="1">
                <a:spLocks noRot="1" noChangeAspect="1" noMove="1" noResize="1" noEditPoints="1" noAdjustHandles="1" noChangeArrowheads="1" noChangeShapeType="1" noTextEdit="1"/>
              </p:cNvSpPr>
              <p:nvPr/>
            </p:nvSpPr>
            <p:spPr>
              <a:xfrm>
                <a:off x="1383133" y="5726789"/>
                <a:ext cx="2166747" cy="431785"/>
              </a:xfrm>
              <a:prstGeom prst="rect">
                <a:avLst/>
              </a:prstGeom>
              <a:blipFill>
                <a:blip r:embed="rId2"/>
                <a:stretch>
                  <a:fillRect l="-2907" r="-2326" b="-857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E24D7F48-F733-4A75-1EC6-716F97C56D73}"/>
              </a:ext>
            </a:extLst>
          </p:cNvPr>
          <p:cNvPicPr>
            <a:picLocks noChangeAspect="1"/>
          </p:cNvPicPr>
          <p:nvPr/>
        </p:nvPicPr>
        <p:blipFill>
          <a:blip r:embed="rId3"/>
          <a:srcRect/>
          <a:stretch/>
        </p:blipFill>
        <p:spPr>
          <a:xfrm>
            <a:off x="4225989" y="5007307"/>
            <a:ext cx="6981091" cy="1850692"/>
          </a:xfrm>
          <a:prstGeom prst="rect">
            <a:avLst/>
          </a:prstGeom>
        </p:spPr>
      </p:pic>
      <p:sp>
        <p:nvSpPr>
          <p:cNvPr id="2" name="灯片编号占位符 1">
            <a:extLst>
              <a:ext uri="{FF2B5EF4-FFF2-40B4-BE49-F238E27FC236}">
                <a16:creationId xmlns:a16="http://schemas.microsoft.com/office/drawing/2014/main" id="{F851C933-ED67-5050-3CAE-DDDCA8C52BAF}"/>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/90</a:t>
            </a:r>
            <a:endParaRPr kumimoji="1" lang="zh-CN" altLang="en-US" dirty="0"/>
          </a:p>
        </p:txBody>
      </p:sp>
    </p:spTree>
    <p:extLst>
      <p:ext uri="{BB962C8B-B14F-4D97-AF65-F5344CB8AC3E}">
        <p14:creationId xmlns:p14="http://schemas.microsoft.com/office/powerpoint/2010/main" val="666847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几种表示方法之间的转换</a:t>
            </a:r>
            <a:endParaRPr kumimoji="1" lang="en-US" altLang="zh-CN" sz="2400" dirty="0">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用</a:t>
            </a:r>
            <a:r>
              <a:rPr kumimoji="1" lang="en-US" altLang="zh-CN" sz="2400" dirty="0">
                <a:solidFill>
                  <a:schemeClr val="bg1">
                    <a:lumMod val="50000"/>
                  </a:schemeClr>
                </a:solidFill>
                <a:latin typeface="KaiTi" panose="02010609060101010101" pitchFamily="49" charset="-122"/>
                <a:ea typeface="KaiTi" panose="02010609060101010101" pitchFamily="49" charset="-122"/>
              </a:rPr>
              <a:t>Multisim</a:t>
            </a:r>
            <a:r>
              <a:rPr kumimoji="1" lang="zh-CN" altLang="en-US" sz="2400" dirty="0">
                <a:solidFill>
                  <a:schemeClr val="bg1">
                    <a:lumMod val="50000"/>
                  </a:schemeClr>
                </a:solidFill>
                <a:latin typeface="KaiTi" panose="02010609060101010101" pitchFamily="49" charset="-122"/>
                <a:ea typeface="KaiTi" panose="02010609060101010101" pitchFamily="49" charset="-122"/>
              </a:rPr>
              <a:t>进行逻辑函数的化简与变换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0F4B47B0-7664-022E-E4F8-41B7B52E6A05}"/>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/90</a:t>
            </a:r>
            <a:endParaRPr kumimoji="1" lang="zh-CN" altLang="en-US" dirty="0"/>
          </a:p>
        </p:txBody>
      </p:sp>
    </p:spTree>
    <p:extLst>
      <p:ext uri="{BB962C8B-B14F-4D97-AF65-F5344CB8AC3E}">
        <p14:creationId xmlns:p14="http://schemas.microsoft.com/office/powerpoint/2010/main" val="2545315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3.2</a:t>
            </a:r>
            <a:r>
              <a:rPr kumimoji="1" lang="zh-CN" altLang="en-US" dirty="0"/>
              <a:t> 几种表示方法之间的转换</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1080814"/>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最基本：真值表与逻辑图之间的转换</a:t>
            </a:r>
            <a:endParaRPr kumimoji="1" lang="en-US" altLang="zh-CN" sz="2800" dirty="0">
              <a:latin typeface="Myriad Pro" panose="020B0503030403020204" pitchFamily="34" charset="0"/>
              <a:ea typeface="Songti SC" panose="02010600040101010101" pitchFamily="2" charset="-122"/>
            </a:endParaRP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2206421"/>
            <a:ext cx="12192000" cy="2024144"/>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由真值表到逻辑图的转换</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根据真值表写出函数的与或表达式或者画出函数的卡诺图</a:t>
            </a:r>
            <a:endParaRPr kumimoji="1" lang="en-US" altLang="zh-CN" sz="2400" dirty="0">
              <a:latin typeface="KaiTi" panose="02010609060101010101" pitchFamily="49" charset="-122"/>
              <a:ea typeface="KaiTi" panose="02010609060101010101" pitchFamily="49" charset="-122"/>
            </a:endParaRPr>
          </a:p>
          <a:p>
            <a:pPr marL="914400" lvl="1"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用公式法或者图形法进行化简，求出函数的最简与或表达式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根据表达式画逻辑图，有时还要对与或表达式做适当变换，才能画出所需的逻辑图</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704938C7-B1BE-6DB5-D141-815712621F24}"/>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/90</a:t>
            </a:r>
            <a:endParaRPr kumimoji="1" lang="zh-CN" altLang="en-US" dirty="0"/>
          </a:p>
        </p:txBody>
      </p:sp>
    </p:spTree>
    <p:extLst>
      <p:ext uri="{BB962C8B-B14F-4D97-AF65-F5344CB8AC3E}">
        <p14:creationId xmlns:p14="http://schemas.microsoft.com/office/powerpoint/2010/main" val="1644230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由真值表到逻辑图的转换</a:t>
            </a: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945481"/>
            <a:ext cx="12192000" cy="1455976"/>
          </a:xfrm>
          <a:prstGeom prst="rect">
            <a:avLst/>
          </a:prstGeom>
          <a:noFill/>
        </p:spPr>
        <p:txBody>
          <a:bodyPr wrap="square" rtlCol="0">
            <a:spAutoFit/>
          </a:bodyPr>
          <a:lstStyle/>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根据真值表写出函数的与或表达式或者画出函数的卡诺图</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用公式法或者图形法进行化简，求出函数的最简与或表达式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根据表达式画逻辑图，有时还要对与或表达式做适当变换，才能画出所需要的逻辑图</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7E9EE4-3D4B-F6B6-6769-C69D92D98A56}"/>
                  </a:ext>
                </a:extLst>
              </p:cNvPr>
              <p:cNvSpPr txBox="1"/>
              <p:nvPr/>
            </p:nvSpPr>
            <p:spPr>
              <a:xfrm>
                <a:off x="403639" y="2848762"/>
                <a:ext cx="6225761" cy="1723100"/>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输出变量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是输入变量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的函数， </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当</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取值中有奇数个</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  </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否则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KaiTi" panose="02010609060101010101" pitchFamily="49" charset="-122"/>
                    <a:ea typeface="KaiTi" panose="02010609060101010101" pitchFamily="49" charset="-122"/>
                  </a:rPr>
                  <a:t>，而且输入变量取值不会出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现全为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的情况。</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5E7E9EE4-3D4B-F6B6-6769-C69D92D98A56}"/>
                  </a:ext>
                </a:extLst>
              </p:cNvPr>
              <p:cNvSpPr txBox="1">
                <a:spLocks noRot="1" noChangeAspect="1" noMove="1" noResize="1" noEditPoints="1" noAdjustHandles="1" noChangeArrowheads="1" noChangeShapeType="1" noTextEdit="1"/>
              </p:cNvSpPr>
              <p:nvPr/>
            </p:nvSpPr>
            <p:spPr>
              <a:xfrm>
                <a:off x="403639" y="2848762"/>
                <a:ext cx="6225761" cy="1723100"/>
              </a:xfrm>
              <a:prstGeom prst="rect">
                <a:avLst/>
              </a:prstGeom>
              <a:blipFill>
                <a:blip r:embed="rId2"/>
                <a:stretch>
                  <a:fillRect l="-1423" t="-2941" r="-1423"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60D673F0-EE63-8282-7011-70FFFC4C38A9}"/>
                  </a:ext>
                </a:extLst>
              </p:cNvPr>
              <p:cNvGraphicFramePr>
                <a:graphicFrameLocks noGrp="1"/>
              </p:cNvGraphicFramePr>
              <p:nvPr>
                <p:extLst>
                  <p:ext uri="{D42A27DB-BD31-4B8C-83A1-F6EECF244321}">
                    <p14:modId xmlns:p14="http://schemas.microsoft.com/office/powerpoint/2010/main" val="606240792"/>
                  </p:ext>
                </p:extLst>
              </p:nvPr>
            </p:nvGraphicFramePr>
            <p:xfrm>
              <a:off x="7785100" y="2988462"/>
              <a:ext cx="327923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1008211593"/>
                        </a:ext>
                      </a:extLst>
                    </a:gridCol>
                    <a:gridCol w="779566">
                      <a:extLst>
                        <a:ext uri="{9D8B030D-6E8A-4147-A177-3AD203B41FA5}">
                          <a16:colId xmlns:a16="http://schemas.microsoft.com/office/drawing/2014/main" val="1256263173"/>
                        </a:ext>
                      </a:extLst>
                    </a:gridCol>
                    <a:gridCol w="853812">
                      <a:extLst>
                        <a:ext uri="{9D8B030D-6E8A-4147-A177-3AD203B41FA5}">
                          <a16:colId xmlns:a16="http://schemas.microsoft.com/office/drawing/2014/main" val="2680300690"/>
                        </a:ext>
                      </a:extLst>
                    </a:gridCol>
                    <a:gridCol w="735020">
                      <a:extLst>
                        <a:ext uri="{9D8B030D-6E8A-4147-A177-3AD203B41FA5}">
                          <a16:colId xmlns:a16="http://schemas.microsoft.com/office/drawing/2014/main" val="4235302942"/>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039893"/>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KaiTi" panose="02010609060101010101" pitchFamily="49" charset="-122"/>
                                  </a:rPr>
                                  <m:t>×</m:t>
                                </m:r>
                              </m:oMath>
                            </m:oMathPara>
                          </a14:m>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41207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7202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7425602"/>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9064748"/>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218322"/>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501547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0</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75837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1</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476722"/>
                      </a:ext>
                    </a:extLst>
                  </a:tr>
                </a:tbl>
              </a:graphicData>
            </a:graphic>
          </p:graphicFrame>
        </mc:Choice>
        <mc:Fallback xmlns="">
          <p:graphicFrame>
            <p:nvGraphicFramePr>
              <p:cNvPr id="2" name="表格 1">
                <a:extLst>
                  <a:ext uri="{FF2B5EF4-FFF2-40B4-BE49-F238E27FC236}">
                    <a16:creationId xmlns:a16="http://schemas.microsoft.com/office/drawing/2014/main" id="{60D673F0-EE63-8282-7011-70FFFC4C38A9}"/>
                  </a:ext>
                </a:extLst>
              </p:cNvPr>
              <p:cNvGraphicFramePr>
                <a:graphicFrameLocks noGrp="1"/>
              </p:cNvGraphicFramePr>
              <p:nvPr>
                <p:extLst>
                  <p:ext uri="{D42A27DB-BD31-4B8C-83A1-F6EECF244321}">
                    <p14:modId xmlns:p14="http://schemas.microsoft.com/office/powerpoint/2010/main" val="606240792"/>
                  </p:ext>
                </p:extLst>
              </p:nvPr>
            </p:nvGraphicFramePr>
            <p:xfrm>
              <a:off x="7785100" y="2988462"/>
              <a:ext cx="327923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1008211593"/>
                        </a:ext>
                      </a:extLst>
                    </a:gridCol>
                    <a:gridCol w="779566">
                      <a:extLst>
                        <a:ext uri="{9D8B030D-6E8A-4147-A177-3AD203B41FA5}">
                          <a16:colId xmlns:a16="http://schemas.microsoft.com/office/drawing/2014/main" val="1256263173"/>
                        </a:ext>
                      </a:extLst>
                    </a:gridCol>
                    <a:gridCol w="853812">
                      <a:extLst>
                        <a:ext uri="{9D8B030D-6E8A-4147-A177-3AD203B41FA5}">
                          <a16:colId xmlns:a16="http://schemas.microsoft.com/office/drawing/2014/main" val="2680300690"/>
                        </a:ext>
                      </a:extLst>
                    </a:gridCol>
                    <a:gridCol w="735020">
                      <a:extLst>
                        <a:ext uri="{9D8B030D-6E8A-4147-A177-3AD203B41FA5}">
                          <a16:colId xmlns:a16="http://schemas.microsoft.com/office/drawing/2014/main" val="4235302942"/>
                        </a:ext>
                      </a:extLst>
                    </a:gridCol>
                  </a:tblGrid>
                  <a:tr h="45720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039893"/>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348276" t="-129032" r="-3448" b="-735484"/>
                          </a:stretch>
                        </a:blipFill>
                      </a:tcPr>
                    </a:tc>
                    <a:extLst>
                      <a:ext uri="{0D108BD9-81ED-4DB2-BD59-A6C34878D82A}">
                        <a16:rowId xmlns:a16="http://schemas.microsoft.com/office/drawing/2014/main" val="2764120732"/>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720235"/>
                      </a:ext>
                    </a:extLst>
                  </a:tr>
                  <a:tr h="396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7425602"/>
                      </a:ext>
                    </a:extLst>
                  </a:tr>
                  <a:tr h="3962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9064748"/>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218322"/>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5015479"/>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0</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758375"/>
                      </a:ext>
                    </a:extLst>
                  </a:tr>
                  <a:tr h="3962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1</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47672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4288781897"/>
                  </p:ext>
                </p:extLst>
              </p:nvPr>
            </p:nvGraphicFramePr>
            <p:xfrm>
              <a:off x="1153062" y="5086939"/>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r>
                                            <a:rPr lang="en-US" altLang="zh-CN" sz="2400" b="0" i="1" smtClean="0">
                                              <a:latin typeface="Cambria Math" panose="02040503050406030204" pitchFamily="18" charset="0"/>
                                              <a:ea typeface="KaiTi" panose="02010609060101010101" pitchFamily="49" charset="-122"/>
                                            </a:rPr>
                                            <m:t>𝐵</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r>
                                            <a:rPr lang="en-US" altLang="zh-CN" sz="2400" b="0" i="1" smtClean="0">
                                              <a:latin typeface="Cambria Math" panose="02040503050406030204" pitchFamily="18" charset="0"/>
                                              <a:ea typeface="KaiTi" panose="02010609060101010101" pitchFamily="49" charset="-122"/>
                                            </a:rPr>
                                            <m:t>(</m:t>
                                          </m:r>
                                          <m:r>
                                            <a:rPr lang="zh-CN" altLang="en-US" sz="2400" b="0" i="1" smtClean="0">
                                              <a:latin typeface="Cambria Math" panose="02040503050406030204" pitchFamily="18" charset="0"/>
                                              <a:ea typeface="KaiTi" panose="02010609060101010101" pitchFamily="49" charset="-122"/>
                                            </a:rPr>
                                            <m:t>约束条件</m:t>
                                          </m:r>
                                          <m:r>
                                            <a:rPr lang="en-US" altLang="zh-CN" sz="2400" b="0" i="1" smtClean="0">
                                              <a:latin typeface="Cambria Math" panose="02040503050406030204" pitchFamily="18" charset="0"/>
                                              <a:ea typeface="KaiTi" panose="02010609060101010101" pitchFamily="49" charset="-122"/>
                                            </a:rPr>
                                            <m:t>)</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4288781897"/>
                  </p:ext>
                </p:extLst>
              </p:nvPr>
            </p:nvGraphicFramePr>
            <p:xfrm>
              <a:off x="1153062" y="5086939"/>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4"/>
                          <a:stretch>
                            <a:fillRect l="-256" t="-201389" r="-256" b="-263889"/>
                          </a:stretch>
                        </a:blipFill>
                      </a:tcPr>
                    </a:tc>
                    <a:extLst>
                      <a:ext uri="{0D108BD9-81ED-4DB2-BD59-A6C34878D82A}">
                        <a16:rowId xmlns:a16="http://schemas.microsoft.com/office/drawing/2014/main" val="2905675350"/>
                      </a:ext>
                    </a:extLst>
                  </a:tr>
                </a:tbl>
              </a:graphicData>
            </a:graphic>
          </p:graphicFrame>
        </mc:Fallback>
      </mc:AlternateContent>
      <p:sp>
        <p:nvSpPr>
          <p:cNvPr id="3" name="灯片编号占位符 2">
            <a:extLst>
              <a:ext uri="{FF2B5EF4-FFF2-40B4-BE49-F238E27FC236}">
                <a16:creationId xmlns:a16="http://schemas.microsoft.com/office/drawing/2014/main" id="{E8BE09F9-F6F6-06B6-AE9E-113F594C19EC}"/>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/90</a:t>
            </a:r>
            <a:endParaRPr kumimoji="1" lang="zh-CN" altLang="en-US" dirty="0"/>
          </a:p>
        </p:txBody>
      </p:sp>
    </p:spTree>
    <p:extLst>
      <p:ext uri="{BB962C8B-B14F-4D97-AF65-F5344CB8AC3E}">
        <p14:creationId xmlns:p14="http://schemas.microsoft.com/office/powerpoint/2010/main" val="1875394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由真值表到逻辑图的转换</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7E9EE4-3D4B-F6B6-6769-C69D92D98A56}"/>
                  </a:ext>
                </a:extLst>
              </p:cNvPr>
              <p:cNvSpPr txBox="1"/>
              <p:nvPr/>
            </p:nvSpPr>
            <p:spPr>
              <a:xfrm>
                <a:off x="403639" y="1088352"/>
                <a:ext cx="6225761" cy="1723100"/>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输出变量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是输入变量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的函数， </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当</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取值中有奇数个</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  </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否则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KaiTi" panose="02010609060101010101" pitchFamily="49" charset="-122"/>
                    <a:ea typeface="KaiTi" panose="02010609060101010101" pitchFamily="49" charset="-122"/>
                  </a:rPr>
                  <a:t>，而且输入变量取值不会出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现全为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的情况。</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5E7E9EE4-3D4B-F6B6-6769-C69D92D98A56}"/>
                  </a:ext>
                </a:extLst>
              </p:cNvPr>
              <p:cNvSpPr txBox="1">
                <a:spLocks noRot="1" noChangeAspect="1" noMove="1" noResize="1" noEditPoints="1" noAdjustHandles="1" noChangeArrowheads="1" noChangeShapeType="1" noTextEdit="1"/>
              </p:cNvSpPr>
              <p:nvPr/>
            </p:nvSpPr>
            <p:spPr>
              <a:xfrm>
                <a:off x="403639" y="1088352"/>
                <a:ext cx="6225761" cy="1723100"/>
              </a:xfrm>
              <a:prstGeom prst="rect">
                <a:avLst/>
              </a:prstGeom>
              <a:blipFill>
                <a:blip r:embed="rId2"/>
                <a:stretch>
                  <a:fillRect l="-1423" t="-2920" r="-1423" b="-6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1724079404"/>
                  </p:ext>
                </p:extLst>
              </p:nvPr>
            </p:nvGraphicFramePr>
            <p:xfrm>
              <a:off x="6938300" y="1088352"/>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r>
                                            <a:rPr lang="en-US" altLang="zh-CN" sz="2400" b="0" i="1" smtClean="0">
                                              <a:latin typeface="Cambria Math" panose="02040503050406030204" pitchFamily="18" charset="0"/>
                                              <a:ea typeface="KaiTi" panose="02010609060101010101" pitchFamily="49" charset="-122"/>
                                            </a:rPr>
                                            <m:t>𝐵</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r>
                                            <a:rPr lang="en-US" altLang="zh-CN" sz="2400" b="0" i="1" smtClean="0">
                                              <a:latin typeface="Cambria Math" panose="02040503050406030204" pitchFamily="18" charset="0"/>
                                              <a:ea typeface="KaiTi" panose="02010609060101010101" pitchFamily="49" charset="-122"/>
                                            </a:rPr>
                                            <m:t>(</m:t>
                                          </m:r>
                                          <m:r>
                                            <a:rPr lang="zh-CN" altLang="en-US" sz="2400" b="0" i="1" smtClean="0">
                                              <a:latin typeface="Cambria Math" panose="02040503050406030204" pitchFamily="18" charset="0"/>
                                              <a:ea typeface="KaiTi" panose="02010609060101010101" pitchFamily="49" charset="-122"/>
                                            </a:rPr>
                                            <m:t>约束条件</m:t>
                                          </m:r>
                                          <m:r>
                                            <a:rPr lang="en-US" altLang="zh-CN" sz="2400" b="0" i="1" smtClean="0">
                                              <a:latin typeface="Cambria Math" panose="02040503050406030204" pitchFamily="18" charset="0"/>
                                              <a:ea typeface="KaiTi" panose="02010609060101010101" pitchFamily="49" charset="-122"/>
                                            </a:rPr>
                                            <m:t>)</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8" name="表格 7">
                <a:extLst>
                  <a:ext uri="{FF2B5EF4-FFF2-40B4-BE49-F238E27FC236}">
                    <a16:creationId xmlns:a16="http://schemas.microsoft.com/office/drawing/2014/main" id="{9B4C30B2-3229-7EDF-D922-97AC7677A2E1}"/>
                  </a:ext>
                </a:extLst>
              </p:cNvPr>
              <p:cNvGraphicFramePr>
                <a:graphicFrameLocks noGrp="1"/>
              </p:cNvGraphicFramePr>
              <p:nvPr>
                <p:extLst>
                  <p:ext uri="{D42A27DB-BD31-4B8C-83A1-F6EECF244321}">
                    <p14:modId xmlns:p14="http://schemas.microsoft.com/office/powerpoint/2010/main" val="1724079404"/>
                  </p:ext>
                </p:extLst>
              </p:nvPr>
            </p:nvGraphicFramePr>
            <p:xfrm>
              <a:off x="6938300" y="1088352"/>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写表达式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256" t="-202778" r="-513" b="-262500"/>
                          </a:stretch>
                        </a:blipFill>
                      </a:tcPr>
                    </a:tc>
                    <a:extLst>
                      <a:ext uri="{0D108BD9-81ED-4DB2-BD59-A6C34878D82A}">
                        <a16:rowId xmlns:a16="http://schemas.microsoft.com/office/drawing/2014/main" val="2905675350"/>
                      </a:ext>
                    </a:extLst>
                  </a:tr>
                </a:tbl>
              </a:graphicData>
            </a:graphic>
          </p:graphicFrame>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DDBE97B-9FBD-FE73-D962-418D6DED2E01}"/>
                  </a:ext>
                </a:extLst>
              </p:cNvPr>
              <p:cNvSpPr txBox="1"/>
              <p:nvPr/>
            </p:nvSpPr>
            <p:spPr>
              <a:xfrm>
                <a:off x="6515145" y="3143759"/>
                <a:ext cx="5558545" cy="8325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𝐶</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r>
                        <a:rPr lang="en-US" altLang="zh-CN" sz="2400" b="0" i="1" smtClean="0">
                          <a:latin typeface="Cambria Math" panose="02040503050406030204" pitchFamily="18" charset="0"/>
                          <a:ea typeface="KaiTi" panose="02010609060101010101" pitchFamily="49" charset="-122"/>
                        </a:rPr>
                        <m:t>𝐵</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r>
                        <a:rPr lang="en-US" altLang="zh-CN" sz="2400" b="0" i="1" smtClean="0">
                          <a:latin typeface="Cambria Math" panose="02040503050406030204" pitchFamily="18" charset="0"/>
                          <a:ea typeface="KaiTi" panose="02010609060101010101" pitchFamily="49" charset="-122"/>
                        </a:rPr>
                        <m:t>+</m:t>
                      </m:r>
                      <m:acc>
                        <m:accPr>
                          <m:chr m:val="̅"/>
                          <m:ctrlPr>
                            <a:rPr lang="zh-CN" altLang="en-US"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m:t>
                          </m:r>
                        </m:e>
                      </m:acc>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𝐵</m:t>
                          </m:r>
                        </m:e>
                      </m:acc>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𝐶</m:t>
                          </m:r>
                        </m:e>
                      </m:acc>
                    </m:oMath>
                  </m:oMathPara>
                </a14:m>
                <a:endParaRPr lang="en-US" altLang="zh-CN" sz="240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r>
                        <a:rPr lang="zh-CN" altLang="en-US" sz="2400" b="0" i="1" smtClean="0">
                          <a:latin typeface="Cambria Math" panose="02040503050406030204" pitchFamily="18" charset="0"/>
                          <a:ea typeface="KaiTi" panose="02010609060101010101" pitchFamily="49" charset="-122"/>
                        </a:rPr>
                        <m:t>                    </m:t>
                      </m:r>
                    </m:oMath>
                  </m:oMathPara>
                </a14:m>
                <a:endParaRPr lang="zh-CN" altLang="en-US" sz="2400" dirty="0"/>
              </a:p>
            </p:txBody>
          </p:sp>
        </mc:Choice>
        <mc:Fallback xmlns="">
          <p:sp>
            <p:nvSpPr>
              <p:cNvPr id="9" name="文本框 8">
                <a:extLst>
                  <a:ext uri="{FF2B5EF4-FFF2-40B4-BE49-F238E27FC236}">
                    <a16:creationId xmlns:a16="http://schemas.microsoft.com/office/drawing/2014/main" id="{4DDBE97B-9FBD-FE73-D962-418D6DED2E01}"/>
                  </a:ext>
                </a:extLst>
              </p:cNvPr>
              <p:cNvSpPr txBox="1">
                <a:spLocks noRot="1" noChangeAspect="1" noMove="1" noResize="1" noEditPoints="1" noAdjustHandles="1" noChangeArrowheads="1" noChangeShapeType="1" noTextEdit="1"/>
              </p:cNvSpPr>
              <p:nvPr/>
            </p:nvSpPr>
            <p:spPr>
              <a:xfrm>
                <a:off x="6515145" y="3143759"/>
                <a:ext cx="5558545" cy="832536"/>
              </a:xfrm>
              <a:prstGeom prst="rect">
                <a:avLst/>
              </a:prstGeom>
              <a:blipFill>
                <a:blip r:embed="rId4"/>
                <a:stretch>
                  <a:fillRect b="-12121"/>
                </a:stretch>
              </a:blipFill>
            </p:spPr>
            <p:txBody>
              <a:bodyPr/>
              <a:lstStyle/>
              <a:p>
                <a:r>
                  <a:rPr lang="zh-CN" altLang="en-US">
                    <a:noFill/>
                  </a:rPr>
                  <a:t> </a:t>
                </a:r>
              </a:p>
            </p:txBody>
          </p:sp>
        </mc:Fallback>
      </mc:AlternateContent>
      <p:sp>
        <p:nvSpPr>
          <p:cNvPr id="10" name="右箭头 9">
            <a:extLst>
              <a:ext uri="{FF2B5EF4-FFF2-40B4-BE49-F238E27FC236}">
                <a16:creationId xmlns:a16="http://schemas.microsoft.com/office/drawing/2014/main" id="{53E86722-10FD-CC63-BBDE-E54911FA9DB1}"/>
              </a:ext>
            </a:extLst>
          </p:cNvPr>
          <p:cNvSpPr/>
          <p:nvPr/>
        </p:nvSpPr>
        <p:spPr>
          <a:xfrm rot="5400000">
            <a:off x="9210501" y="2718761"/>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6BA07E8F-DDDC-66CC-2240-A01F5ECEFD0C}"/>
              </a:ext>
            </a:extLst>
          </p:cNvPr>
          <p:cNvSpPr/>
          <p:nvPr/>
        </p:nvSpPr>
        <p:spPr>
          <a:xfrm rot="5400000">
            <a:off x="9210500" y="4206995"/>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3659780971"/>
                  </p:ext>
                </p:extLst>
              </p:nvPr>
            </p:nvGraphicFramePr>
            <p:xfrm>
              <a:off x="6901509" y="4708893"/>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3659780971"/>
                  </p:ext>
                </p:extLst>
              </p:nvPr>
            </p:nvGraphicFramePr>
            <p:xfrm>
              <a:off x="6901509" y="4708893"/>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5"/>
                          <a:stretch>
                            <a:fillRect l="-256" t="-201389" r="-513" b="-262500"/>
                          </a:stretch>
                        </a:blipFill>
                      </a:tcPr>
                    </a:tc>
                    <a:extLst>
                      <a:ext uri="{0D108BD9-81ED-4DB2-BD59-A6C34878D82A}">
                        <a16:rowId xmlns:a16="http://schemas.microsoft.com/office/drawing/2014/main" val="2905675350"/>
                      </a:ext>
                    </a:extLst>
                  </a:tr>
                </a:tbl>
              </a:graphicData>
            </a:graphic>
          </p:graphicFrame>
        </mc:Fallback>
      </mc:AlternateContent>
      <p:pic>
        <p:nvPicPr>
          <p:cNvPr id="13" name="图片 12">
            <a:extLst>
              <a:ext uri="{FF2B5EF4-FFF2-40B4-BE49-F238E27FC236}">
                <a16:creationId xmlns:a16="http://schemas.microsoft.com/office/drawing/2014/main" id="{9881E8FF-A1CF-E518-E64A-BEB43B0B48DC}"/>
              </a:ext>
            </a:extLst>
          </p:cNvPr>
          <p:cNvPicPr>
            <a:picLocks noChangeAspect="1"/>
          </p:cNvPicPr>
          <p:nvPr/>
        </p:nvPicPr>
        <p:blipFill>
          <a:blip r:embed="rId6"/>
          <a:srcRect/>
          <a:stretch/>
        </p:blipFill>
        <p:spPr>
          <a:xfrm>
            <a:off x="1509453" y="3136676"/>
            <a:ext cx="3781036" cy="3144433"/>
          </a:xfrm>
          <a:prstGeom prst="rect">
            <a:avLst/>
          </a:prstGeom>
        </p:spPr>
      </p:pic>
      <p:sp>
        <p:nvSpPr>
          <p:cNvPr id="15" name="右箭头 14">
            <a:extLst>
              <a:ext uri="{FF2B5EF4-FFF2-40B4-BE49-F238E27FC236}">
                <a16:creationId xmlns:a16="http://schemas.microsoft.com/office/drawing/2014/main" id="{9B22C77D-89C9-C68A-3E87-C511558C1847}"/>
              </a:ext>
            </a:extLst>
          </p:cNvPr>
          <p:cNvSpPr/>
          <p:nvPr/>
        </p:nvSpPr>
        <p:spPr>
          <a:xfrm rot="10800000">
            <a:off x="5932545" y="5374706"/>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1A5D6DBE-9A52-190E-522B-388DC599E070}"/>
              </a:ext>
            </a:extLst>
          </p:cNvPr>
          <p:cNvSpPr txBox="1"/>
          <p:nvPr/>
        </p:nvSpPr>
        <p:spPr>
          <a:xfrm>
            <a:off x="1572597" y="6332286"/>
            <a:ext cx="3887844" cy="461665"/>
          </a:xfrm>
          <a:prstGeom prst="rect">
            <a:avLst/>
          </a:prstGeom>
          <a:noFill/>
        </p:spPr>
        <p:txBody>
          <a:bodyPr wrap="square">
            <a:spAutoFit/>
          </a:bodyPr>
          <a:lstStyle/>
          <a:p>
            <a:r>
              <a:rPr kumimoji="1" lang="zh-CN" altLang="en-US" sz="2400" dirty="0">
                <a:latin typeface="Songti SC" panose="02010600040101010101" pitchFamily="2" charset="-122"/>
                <a:ea typeface="Songti SC" panose="02010600040101010101" pitchFamily="2" charset="-122"/>
              </a:rPr>
              <a:t>用与、或、非运算逻辑符号</a:t>
            </a:r>
            <a:endParaRPr lang="zh-CN" altLang="en-US" sz="2400" dirty="0">
              <a:latin typeface="Songti SC" panose="02010600040101010101" pitchFamily="2" charset="-122"/>
              <a:ea typeface="Songti SC" panose="02010600040101010101" pitchFamily="2" charset="-122"/>
            </a:endParaRPr>
          </a:p>
        </p:txBody>
      </p:sp>
      <p:sp>
        <p:nvSpPr>
          <p:cNvPr id="16" name="灯片编号占位符 15">
            <a:extLst>
              <a:ext uri="{FF2B5EF4-FFF2-40B4-BE49-F238E27FC236}">
                <a16:creationId xmlns:a16="http://schemas.microsoft.com/office/drawing/2014/main" id="{0EF92483-FD34-F332-8639-D8FA11B23666}"/>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/90</a:t>
            </a:r>
            <a:endParaRPr kumimoji="1" lang="zh-CN" altLang="en-US" dirty="0"/>
          </a:p>
        </p:txBody>
      </p:sp>
    </p:spTree>
    <p:extLst>
      <p:ext uri="{BB962C8B-B14F-4D97-AF65-F5344CB8AC3E}">
        <p14:creationId xmlns:p14="http://schemas.microsoft.com/office/powerpoint/2010/main" val="108883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常见的逻辑运算</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150318"/>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由与、或、非三种基本运算构成的一些复合运算</a:t>
            </a:r>
            <a:endParaRPr kumimoji="1" lang="en-US" altLang="zh-CN" sz="2800" dirty="0">
              <a:latin typeface="Myriad Pro" panose="020B0503030403020204" pitchFamily="34" charset="0"/>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858D8BCC-7B5B-304F-A591-CDBDC770D463}"/>
                  </a:ext>
                </a:extLst>
              </p:cNvPr>
              <p:cNvGraphicFramePr>
                <a:graphicFrameLocks noGrp="1"/>
              </p:cNvGraphicFramePr>
              <p:nvPr>
                <p:extLst>
                  <p:ext uri="{D42A27DB-BD31-4B8C-83A1-F6EECF244321}">
                    <p14:modId xmlns:p14="http://schemas.microsoft.com/office/powerpoint/2010/main" val="568401385"/>
                  </p:ext>
                </p:extLst>
              </p:nvPr>
            </p:nvGraphicFramePr>
            <p:xfrm>
              <a:off x="2430293" y="2244370"/>
              <a:ext cx="6948485" cy="3786632"/>
            </p:xfrm>
            <a:graphic>
              <a:graphicData uri="http://schemas.openxmlformats.org/drawingml/2006/table">
                <a:tbl>
                  <a:tblPr/>
                  <a:tblGrid>
                    <a:gridCol w="2431297">
                      <a:extLst>
                        <a:ext uri="{9D8B030D-6E8A-4147-A177-3AD203B41FA5}">
                          <a16:colId xmlns:a16="http://schemas.microsoft.com/office/drawing/2014/main" val="3733397636"/>
                        </a:ext>
                      </a:extLst>
                    </a:gridCol>
                    <a:gridCol w="4517188">
                      <a:extLst>
                        <a:ext uri="{9D8B030D-6E8A-4147-A177-3AD203B41FA5}">
                          <a16:colId xmlns:a16="http://schemas.microsoft.com/office/drawing/2014/main" val="4217839420"/>
                        </a:ext>
                      </a:extLst>
                    </a:gridCol>
                  </a:tblGrid>
                  <a:tr h="321945">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062269573"/>
                      </a:ext>
                    </a:extLst>
                  </a:tr>
                  <a:tr h="321945">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883891346"/>
                      </a:ext>
                    </a:extLst>
                  </a:tr>
                  <a:tr h="331470">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𝐶</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𝐷</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1381562317"/>
                      </a:ext>
                    </a:extLst>
                  </a:tr>
                  <a:tr h="321945">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异或运算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pPr>
                            <a:lnSpc>
                              <a:spcPct val="200000"/>
                            </a:lnSpc>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𝑌</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𝐴</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𝐵</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𝐴</m:t>
                                </m:r>
                                <m:r>
                                  <a:rPr lang="en-US" altLang="zh-CN" sz="2800" b="0" i="1" smtClean="0">
                                    <a:solidFill>
                                      <a:schemeClr val="tx1"/>
                                    </a:solidFill>
                                    <a:latin typeface="Cambria Math" panose="02040503050406030204" pitchFamily="18" charset="0"/>
                                  </a:rPr>
                                  <m:t>⋅</m:t>
                                </m:r>
                                <m:acc>
                                  <m:accPr>
                                    <m:chr m:val="̅"/>
                                    <m:ctrlPr>
                                      <a:rPr lang="en-US" altLang="zh-CN" sz="2800" b="0" i="1" smtClean="0">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𝐵</m:t>
                                    </m:r>
                                  </m:e>
                                </m:acc>
                              </m:oMath>
                            </m:oMathPara>
                          </a14:m>
                          <a:endParaRPr lang="zh-CN" altLang="en-US" sz="2800" b="0" dirty="0">
                            <a:solidFill>
                              <a:schemeClr val="tx1"/>
                            </a:solidFill>
                          </a:endParaRPr>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553569465"/>
                      </a:ext>
                    </a:extLst>
                  </a:tr>
                </a:tbl>
              </a:graphicData>
            </a:graphic>
          </p:graphicFrame>
        </mc:Choice>
        <mc:Fallback xmlns="">
          <p:graphicFrame>
            <p:nvGraphicFramePr>
              <p:cNvPr id="3" name="表格 2">
                <a:extLst>
                  <a:ext uri="{FF2B5EF4-FFF2-40B4-BE49-F238E27FC236}">
                    <a16:creationId xmlns:a16="http://schemas.microsoft.com/office/drawing/2014/main" id="{858D8BCC-7B5B-304F-A591-CDBDC770D463}"/>
                  </a:ext>
                </a:extLst>
              </p:cNvPr>
              <p:cNvGraphicFramePr>
                <a:graphicFrameLocks noGrp="1"/>
              </p:cNvGraphicFramePr>
              <p:nvPr>
                <p:extLst>
                  <p:ext uri="{D42A27DB-BD31-4B8C-83A1-F6EECF244321}">
                    <p14:modId xmlns:p14="http://schemas.microsoft.com/office/powerpoint/2010/main" val="568401385"/>
                  </p:ext>
                </p:extLst>
              </p:nvPr>
            </p:nvGraphicFramePr>
            <p:xfrm>
              <a:off x="2430293" y="2244370"/>
              <a:ext cx="6948485" cy="3786632"/>
            </p:xfrm>
            <a:graphic>
              <a:graphicData uri="http://schemas.openxmlformats.org/drawingml/2006/table">
                <a:tbl>
                  <a:tblPr/>
                  <a:tblGrid>
                    <a:gridCol w="2431297">
                      <a:extLst>
                        <a:ext uri="{9D8B030D-6E8A-4147-A177-3AD203B41FA5}">
                          <a16:colId xmlns:a16="http://schemas.microsoft.com/office/drawing/2014/main" val="3733397636"/>
                        </a:ext>
                      </a:extLst>
                    </a:gridCol>
                    <a:gridCol w="4517188">
                      <a:extLst>
                        <a:ext uri="{9D8B030D-6E8A-4147-A177-3AD203B41FA5}">
                          <a16:colId xmlns:a16="http://schemas.microsoft.com/office/drawing/2014/main" val="4217839420"/>
                        </a:ext>
                      </a:extLst>
                    </a:gridCol>
                  </a:tblGrid>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1333" r="-562" b="-301333"/>
                          </a:stretch>
                        </a:blipFill>
                      </a:tcPr>
                    </a:tc>
                    <a:extLst>
                      <a:ext uri="{0D108BD9-81ED-4DB2-BD59-A6C34878D82A}">
                        <a16:rowId xmlns:a16="http://schemas.microsoft.com/office/drawing/2014/main" val="4062269573"/>
                      </a:ext>
                    </a:extLst>
                  </a:tr>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101333" r="-562" b="-201333"/>
                          </a:stretch>
                        </a:blipFill>
                      </a:tcPr>
                    </a:tc>
                    <a:extLst>
                      <a:ext uri="{0D108BD9-81ED-4DB2-BD59-A6C34878D82A}">
                        <a16:rowId xmlns:a16="http://schemas.microsoft.com/office/drawing/2014/main" val="1883891346"/>
                      </a:ext>
                    </a:extLst>
                  </a:tr>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与或非运算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204054" r="-562" b="-104054"/>
                          </a:stretch>
                        </a:blipFill>
                      </a:tcPr>
                    </a:tc>
                    <a:extLst>
                      <a:ext uri="{0D108BD9-81ED-4DB2-BD59-A6C34878D82A}">
                        <a16:rowId xmlns:a16="http://schemas.microsoft.com/office/drawing/2014/main" val="1381562317"/>
                      </a:ext>
                    </a:extLst>
                  </a:tr>
                  <a:tr h="946658">
                    <a:tc>
                      <a:txBody>
                        <a:bodyPr/>
                        <a:lstStyle/>
                        <a:p>
                          <a:pPr algn="r"/>
                          <a:r>
                            <a:rPr lang="zh-CN" altLang="en-US" sz="2800" dirty="0">
                              <a:solidFill>
                                <a:srgbClr val="000000"/>
                              </a:solidFill>
                              <a:effectLst/>
                              <a:latin typeface="KaiTi" panose="02010609060101010101" pitchFamily="49" charset="-122"/>
                              <a:ea typeface="KaiTi" panose="02010609060101010101" pitchFamily="49" charset="-122"/>
                            </a:rPr>
                            <a:t>异或运算</a:t>
                          </a:r>
                          <a:endParaRPr lang="zh-CN" altLang="en-US" sz="2800" dirty="0">
                            <a:effectLst/>
                          </a:endParaRPr>
                        </a:p>
                      </a:txBody>
                      <a:tcPr marL="34290" marR="34290" marT="34290" marB="3429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FEFEF"/>
                        </a:solidFill>
                      </a:tcPr>
                    </a:tc>
                    <a:tc>
                      <a:txBody>
                        <a:bodyPr/>
                        <a:lstStyle/>
                        <a:p>
                          <a:endParaRPr lang="zh-CN"/>
                        </a:p>
                      </a:txBody>
                      <a:tcPr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blipFill>
                          <a:blip r:embed="rId2"/>
                          <a:stretch>
                            <a:fillRect l="-54213" t="-300000" r="-562" b="-2667"/>
                          </a:stretch>
                        </a:blipFill>
                      </a:tcPr>
                    </a:tc>
                    <a:extLst>
                      <a:ext uri="{0D108BD9-81ED-4DB2-BD59-A6C34878D82A}">
                        <a16:rowId xmlns:a16="http://schemas.microsoft.com/office/drawing/2014/main" val="2553569465"/>
                      </a:ext>
                    </a:extLst>
                  </a:tr>
                </a:tbl>
              </a:graphicData>
            </a:graphic>
          </p:graphicFrame>
        </mc:Fallback>
      </mc:AlternateContent>
      <p:sp>
        <p:nvSpPr>
          <p:cNvPr id="2" name="灯片编号占位符 1">
            <a:extLst>
              <a:ext uri="{FF2B5EF4-FFF2-40B4-BE49-F238E27FC236}">
                <a16:creationId xmlns:a16="http://schemas.microsoft.com/office/drawing/2014/main" id="{4D36C18D-441C-E3E2-0D0B-E5CF32058EB3}"/>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/90</a:t>
            </a:r>
            <a:endParaRPr kumimoji="1" lang="zh-CN" altLang="en-US" dirty="0"/>
          </a:p>
        </p:txBody>
      </p:sp>
    </p:spTree>
    <p:extLst>
      <p:ext uri="{BB962C8B-B14F-4D97-AF65-F5344CB8AC3E}">
        <p14:creationId xmlns:p14="http://schemas.microsoft.com/office/powerpoint/2010/main" val="2950903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由真值表到逻辑图的转换</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E7E9EE4-3D4B-F6B6-6769-C69D92D98A56}"/>
                  </a:ext>
                </a:extLst>
              </p:cNvPr>
              <p:cNvSpPr txBox="1"/>
              <p:nvPr/>
            </p:nvSpPr>
            <p:spPr>
              <a:xfrm>
                <a:off x="403639" y="1088352"/>
                <a:ext cx="6225761" cy="1723100"/>
              </a:xfrm>
              <a:prstGeom prst="rect">
                <a:avLst/>
              </a:prstGeom>
              <a:noFill/>
            </p:spPr>
            <p:txBody>
              <a:bodyPr wrap="square" rtlCol="0">
                <a:spAutoFit/>
              </a:bodyPr>
              <a:lstStyle/>
              <a:p>
                <a:pPr>
                  <a:lnSpc>
                    <a:spcPct val="114000"/>
                  </a:lnSpc>
                </a:pPr>
                <a:r>
                  <a:rPr kumimoji="1" lang="zh-CN" altLang="en-US" sz="2400" dirty="0">
                    <a:latin typeface="Myriad Pro" panose="020B0503030403020204" pitchFamily="34" charset="0"/>
                    <a:ea typeface="Songti SC" panose="02010600040101010101" pitchFamily="2" charset="-122"/>
                  </a:rPr>
                  <a:t>例：</a:t>
                </a:r>
                <a:r>
                  <a:rPr kumimoji="1" lang="zh-CN" altLang="en-US" sz="2400" dirty="0">
                    <a:latin typeface="KaiTi" panose="02010609060101010101" pitchFamily="49" charset="-122"/>
                    <a:ea typeface="KaiTi" panose="02010609060101010101" pitchFamily="49" charset="-122"/>
                  </a:rPr>
                  <a:t>输出变量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oMath>
                </a14:m>
                <a:r>
                  <a:rPr kumimoji="1" lang="zh-CN" altLang="en-US" sz="2400" dirty="0">
                    <a:latin typeface="KaiTi" panose="02010609060101010101" pitchFamily="49" charset="-122"/>
                    <a:ea typeface="KaiTi" panose="02010609060101010101" pitchFamily="49" charset="-122"/>
                  </a:rPr>
                  <a:t>是输入变量</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的函数， </a:t>
                </a:r>
                <a:r>
                  <a:rPr kumimoji="1" lang="en-US" altLang="zh-CN" sz="2400" dirty="0">
                    <a:latin typeface="KaiTi" panose="02010609060101010101" pitchFamily="49" charset="-122"/>
                    <a:ea typeface="KaiTi" panose="02010609060101010101" pitchFamily="49" charset="-122"/>
                  </a:rPr>
                  <a:t>	</a:t>
                </a:r>
                <a:r>
                  <a:rPr kumimoji="1" lang="zh-CN" altLang="en-US" sz="2400" dirty="0">
                    <a:latin typeface="KaiTi" panose="02010609060101010101" pitchFamily="49" charset="-122"/>
                    <a:ea typeface="KaiTi" panose="02010609060101010101" pitchFamily="49" charset="-122"/>
                  </a:rPr>
                  <a:t>当</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zh-CN" altLang="en-US" sz="2400" b="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𝐶</m:t>
                    </m:r>
                  </m:oMath>
                </a14:m>
                <a:r>
                  <a:rPr kumimoji="1" lang="zh-CN" altLang="en-US" sz="2400" dirty="0">
                    <a:latin typeface="KaiTi" panose="02010609060101010101" pitchFamily="49" charset="-122"/>
                    <a:ea typeface="KaiTi" panose="02010609060101010101" pitchFamily="49" charset="-122"/>
                  </a:rPr>
                  <a:t>取值中有奇数个</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时</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  </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否则</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𝑌</m:t>
                    </m:r>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KaiTi" panose="02010609060101010101" pitchFamily="49" charset="-122"/>
                    <a:ea typeface="KaiTi" panose="02010609060101010101" pitchFamily="49" charset="-122"/>
                  </a:rPr>
                  <a:t>，而且输入变量取值不会出</a:t>
                </a:r>
                <a:endParaRPr kumimoji="1" lang="en-US" altLang="zh-CN" sz="2400" dirty="0">
                  <a:latin typeface="KaiTi" panose="02010609060101010101" pitchFamily="49" charset="-122"/>
                  <a:ea typeface="KaiTi" panose="02010609060101010101" pitchFamily="49" charset="-122"/>
                </a:endParaRPr>
              </a:p>
              <a:p>
                <a:pPr>
                  <a:lnSpc>
                    <a:spcPct val="114000"/>
                  </a:lnSpc>
                </a:pPr>
                <a:r>
                  <a:rPr kumimoji="1" lang="zh-CN" altLang="en-US" sz="2400" dirty="0">
                    <a:latin typeface="KaiTi" panose="02010609060101010101" pitchFamily="49" charset="-122"/>
                    <a:ea typeface="KaiTi" panose="02010609060101010101" pitchFamily="49" charset="-122"/>
                  </a:rPr>
                  <a:t>    现全为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的情况。</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5E7E9EE4-3D4B-F6B6-6769-C69D92D98A56}"/>
                  </a:ext>
                </a:extLst>
              </p:cNvPr>
              <p:cNvSpPr txBox="1">
                <a:spLocks noRot="1" noChangeAspect="1" noMove="1" noResize="1" noEditPoints="1" noAdjustHandles="1" noChangeArrowheads="1" noChangeShapeType="1" noTextEdit="1"/>
              </p:cNvSpPr>
              <p:nvPr/>
            </p:nvSpPr>
            <p:spPr>
              <a:xfrm>
                <a:off x="403639" y="1088352"/>
                <a:ext cx="6225761" cy="1723100"/>
              </a:xfrm>
              <a:prstGeom prst="rect">
                <a:avLst/>
              </a:prstGeom>
              <a:blipFill>
                <a:blip r:embed="rId2"/>
                <a:stretch>
                  <a:fillRect l="-1423" t="-2920" r="-1423" b="-6569"/>
                </a:stretch>
              </a:blipFill>
            </p:spPr>
            <p:txBody>
              <a:bodyPr/>
              <a:lstStyle/>
              <a:p>
                <a:r>
                  <a:rPr lang="zh-CN" altLang="en-US">
                    <a:noFill/>
                  </a:rPr>
                  <a:t> </a:t>
                </a:r>
              </a:p>
            </p:txBody>
          </p:sp>
        </mc:Fallback>
      </mc:AlternateContent>
      <p:sp>
        <p:nvSpPr>
          <p:cNvPr id="11" name="右箭头 10">
            <a:extLst>
              <a:ext uri="{FF2B5EF4-FFF2-40B4-BE49-F238E27FC236}">
                <a16:creationId xmlns:a16="http://schemas.microsoft.com/office/drawing/2014/main" id="{6BA07E8F-DDDC-66CC-2240-A01F5ECEFD0C}"/>
              </a:ext>
            </a:extLst>
          </p:cNvPr>
          <p:cNvSpPr/>
          <p:nvPr/>
        </p:nvSpPr>
        <p:spPr>
          <a:xfrm rot="5400000">
            <a:off x="9210499" y="3364287"/>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1437028664"/>
                  </p:ext>
                </p:extLst>
              </p:nvPr>
            </p:nvGraphicFramePr>
            <p:xfrm>
              <a:off x="6901509" y="3937000"/>
              <a:ext cx="4944890" cy="2256917"/>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69900">
                    <a:tc>
                      <a:txBody>
                        <a:bodyPr/>
                        <a:lstStyle/>
                        <a:p>
                          <a:pPr algn="ctr"/>
                          <a:r>
                            <a:rPr lang="zh-CN" altLang="en-US" sz="2400" dirty="0">
                              <a:latin typeface="Songti SC" panose="02010600040101010101" pitchFamily="2" charset="-122"/>
                              <a:ea typeface="Songti SC" panose="02010600040101010101" pitchFamily="2" charset="-122"/>
                            </a:rPr>
                            <a:t>最简与非</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与非表达式</a:t>
                          </a:r>
                        </a:p>
                      </a:txBody>
                      <a:tcPr anchor="ct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1420542">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eqArr>
                                            <m:eqArrPr>
                                              <m:ctrlPr>
                                                <a:rPr lang="en-US" altLang="zh-CN" sz="2400" b="0" i="1" smtClean="0">
                                                  <a:latin typeface="Cambria Math" panose="02040503050406030204" pitchFamily="18" charset="0"/>
                                                  <a:ea typeface="KaiTi" panose="02010609060101010101" pitchFamily="49" charset="-122"/>
                                                </a:rPr>
                                              </m:ctrlPr>
                                            </m:eqArrPr>
                                            <m:e>
                                              <m:r>
                                                <m:rPr>
                                                  <m:brk m:alnAt="7"/>
                                                </m:rPr>
                                                <a:rPr lang="en-US" altLang="zh-CN" sz="2400" b="0" i="1" smtClean="0">
                                                  <a:solidFill>
                                                    <a:srgbClr val="FF0000"/>
                                                  </a:solidFill>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r>
                                                <a:rPr lang="zh-CN" altLang="en-US" sz="2400" b="0" i="1" smtClean="0">
                                                  <a:latin typeface="Cambria Math" panose="02040503050406030204" pitchFamily="18" charset="0"/>
                                                  <a:ea typeface="KaiTi" panose="02010609060101010101" pitchFamily="49" charset="-122"/>
                                                </a:rPr>
                                                <m:t>    </m:t>
                                              </m:r>
                                            </m:e>
                                            <m:e>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acc>
                                                </m:e>
                                              </m:acc>
                                            </m:e>
                                            <m:e>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𝐴</m:t>
                                                          </m:r>
                                                        </m:e>
                                                      </m:acc>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𝐵</m:t>
                                                          </m:r>
                                                        </m:e>
                                                      </m:acc>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𝐴</m:t>
                                                          </m:r>
                                                        </m:e>
                                                      </m:acc>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𝐶</m:t>
                                                          </m:r>
                                                        </m:e>
                                                      </m:acc>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𝐵</m:t>
                                                          </m:r>
                                                        </m:e>
                                                      </m:acc>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𝐶</m:t>
                                                          </m:r>
                                                        </m:e>
                                                      </m:acc>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b="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𝐴𝐵𝐶</m:t>
                                                      </m:r>
                                                    </m:e>
                                                  </m:acc>
                                                </m:e>
                                              </m:acc>
                                              <m:r>
                                                <a:rPr lang="zh-CN" altLang="en-US" sz="2400" b="0" i="1" smtClean="0">
                                                  <a:solidFill>
                                                    <a:srgbClr val="FF0000"/>
                                                  </a:solidFill>
                                                  <a:latin typeface="Cambria Math" panose="02040503050406030204" pitchFamily="18" charset="0"/>
                                                  <a:ea typeface="KaiTi" panose="02010609060101010101" pitchFamily="49" charset="-122"/>
                                                </a:rPr>
                                                <m:t>       </m:t>
                                              </m:r>
                                            </m:e>
                                          </m:eqAr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12" name="表格 11">
                <a:extLst>
                  <a:ext uri="{FF2B5EF4-FFF2-40B4-BE49-F238E27FC236}">
                    <a16:creationId xmlns:a16="http://schemas.microsoft.com/office/drawing/2014/main" id="{8DDDAD9D-61E4-E921-579B-78E13AB2964E}"/>
                  </a:ext>
                </a:extLst>
              </p:cNvPr>
              <p:cNvGraphicFramePr>
                <a:graphicFrameLocks noGrp="1"/>
              </p:cNvGraphicFramePr>
              <p:nvPr>
                <p:extLst>
                  <p:ext uri="{D42A27DB-BD31-4B8C-83A1-F6EECF244321}">
                    <p14:modId xmlns:p14="http://schemas.microsoft.com/office/powerpoint/2010/main" val="1437028664"/>
                  </p:ext>
                </p:extLst>
              </p:nvPr>
            </p:nvGraphicFramePr>
            <p:xfrm>
              <a:off x="6901509" y="3937000"/>
              <a:ext cx="4944890" cy="2256917"/>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69900">
                    <a:tc>
                      <a:txBody>
                        <a:bodyPr/>
                        <a:lstStyle/>
                        <a:p>
                          <a:pPr algn="ctr"/>
                          <a:r>
                            <a:rPr lang="zh-CN" altLang="en-US" sz="2400" dirty="0">
                              <a:latin typeface="Songti SC" panose="02010600040101010101" pitchFamily="2" charset="-122"/>
                              <a:ea typeface="Songti SC" panose="02010600040101010101" pitchFamily="2" charset="-122"/>
                            </a:rPr>
                            <a:t>最简与非</a:t>
                          </a:r>
                          <a:r>
                            <a:rPr lang="en-US" altLang="zh-CN" sz="2400" dirty="0">
                              <a:latin typeface="Songti SC" panose="02010600040101010101" pitchFamily="2" charset="-122"/>
                              <a:ea typeface="Songti SC" panose="02010600040101010101" pitchFamily="2" charset="-122"/>
                            </a:rPr>
                            <a:t>-</a:t>
                          </a:r>
                          <a:r>
                            <a:rPr lang="zh-CN" altLang="en-US" sz="2400" dirty="0">
                              <a:latin typeface="Songti SC" panose="02010600040101010101" pitchFamily="2" charset="-122"/>
                              <a:ea typeface="Songti SC" panose="02010600040101010101" pitchFamily="2" charset="-122"/>
                            </a:rPr>
                            <a:t>与非表达式</a:t>
                          </a:r>
                        </a:p>
                      </a:txBody>
                      <a:tcPr anchor="ct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1787017">
                    <a:tc>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256" t="-29078" r="-513" b="-6383"/>
                          </a:stretch>
                        </a:blipFill>
                      </a:tcPr>
                    </a:tc>
                    <a:extLst>
                      <a:ext uri="{0D108BD9-81ED-4DB2-BD59-A6C34878D82A}">
                        <a16:rowId xmlns:a16="http://schemas.microsoft.com/office/drawing/2014/main" val="2905675350"/>
                      </a:ext>
                    </a:extLst>
                  </a:tr>
                </a:tbl>
              </a:graphicData>
            </a:graphic>
          </p:graphicFrame>
        </mc:Fallback>
      </mc:AlternateContent>
      <p:pic>
        <p:nvPicPr>
          <p:cNvPr id="13" name="图片 12">
            <a:extLst>
              <a:ext uri="{FF2B5EF4-FFF2-40B4-BE49-F238E27FC236}">
                <a16:creationId xmlns:a16="http://schemas.microsoft.com/office/drawing/2014/main" id="{9881E8FF-A1CF-E518-E64A-BEB43B0B48DC}"/>
              </a:ext>
            </a:extLst>
          </p:cNvPr>
          <p:cNvPicPr>
            <a:picLocks noChangeAspect="1"/>
          </p:cNvPicPr>
          <p:nvPr/>
        </p:nvPicPr>
        <p:blipFill>
          <a:blip r:embed="rId4"/>
          <a:srcRect/>
          <a:stretch/>
        </p:blipFill>
        <p:spPr>
          <a:xfrm>
            <a:off x="1608127" y="3112017"/>
            <a:ext cx="3583687" cy="3193752"/>
          </a:xfrm>
          <a:prstGeom prst="rect">
            <a:avLst/>
          </a:prstGeom>
        </p:spPr>
      </p:pic>
      <p:sp>
        <p:nvSpPr>
          <p:cNvPr id="15" name="右箭头 14">
            <a:extLst>
              <a:ext uri="{FF2B5EF4-FFF2-40B4-BE49-F238E27FC236}">
                <a16:creationId xmlns:a16="http://schemas.microsoft.com/office/drawing/2014/main" id="{9B22C77D-89C9-C68A-3E87-C511558C1847}"/>
              </a:ext>
            </a:extLst>
          </p:cNvPr>
          <p:cNvSpPr/>
          <p:nvPr/>
        </p:nvSpPr>
        <p:spPr>
          <a:xfrm rot="10800000">
            <a:off x="5932545" y="5374706"/>
            <a:ext cx="326909" cy="1590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1A5D6DBE-9A52-190E-522B-388DC599E070}"/>
              </a:ext>
            </a:extLst>
          </p:cNvPr>
          <p:cNvSpPr txBox="1"/>
          <p:nvPr/>
        </p:nvSpPr>
        <p:spPr>
          <a:xfrm>
            <a:off x="1572597" y="6332286"/>
            <a:ext cx="3887844" cy="461665"/>
          </a:xfrm>
          <a:prstGeom prst="rect">
            <a:avLst/>
          </a:prstGeom>
          <a:noFill/>
        </p:spPr>
        <p:txBody>
          <a:bodyPr wrap="square">
            <a:spAutoFit/>
          </a:bodyPr>
          <a:lstStyle/>
          <a:p>
            <a:r>
              <a:rPr kumimoji="1" lang="zh-CN" altLang="en-US" sz="2400" dirty="0">
                <a:latin typeface="Songti SC" panose="02010600040101010101" pitchFamily="2" charset="-122"/>
                <a:ea typeface="Songti SC" panose="02010600040101010101" pitchFamily="2" charset="-122"/>
              </a:rPr>
              <a:t>用非、与非运算逻辑符号</a:t>
            </a:r>
            <a:endParaRPr lang="zh-CN" altLang="en-US" sz="24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0DFB668D-6807-B107-9ADD-E6F675869FE5}"/>
                  </a:ext>
                </a:extLst>
              </p:cNvPr>
              <p:cNvGraphicFramePr>
                <a:graphicFrameLocks noGrp="1"/>
              </p:cNvGraphicFramePr>
              <p:nvPr>
                <p:extLst>
                  <p:ext uri="{D42A27DB-BD31-4B8C-83A1-F6EECF244321}">
                    <p14:modId xmlns:p14="http://schemas.microsoft.com/office/powerpoint/2010/main" val="816219106"/>
                  </p:ext>
                </p:extLst>
              </p:nvPr>
            </p:nvGraphicFramePr>
            <p:xfrm>
              <a:off x="6901509" y="1267658"/>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37084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ea typeface="KaiTi" panose="02010609060101010101" pitchFamily="49" charset="-122"/>
                                      </a:rPr>
                                    </m:ctrlPr>
                                  </m:dPr>
                                  <m:e>
                                    <m:m>
                                      <m:mPr>
                                        <m:mcs>
                                          <m:mc>
                                            <m:mcPr>
                                              <m:count m:val="1"/>
                                              <m:mcJc m:val="center"/>
                                            </m:mcPr>
                                          </m:mc>
                                        </m:mcs>
                                        <m:ctrlPr>
                                          <a:rPr lang="en-US" altLang="zh-CN" sz="2400" b="0" i="1" smtClean="0">
                                            <a:latin typeface="Cambria Math" panose="02040503050406030204" pitchFamily="18" charset="0"/>
                                            <a:ea typeface="KaiTi" panose="02010609060101010101" pitchFamily="49" charset="-122"/>
                                          </a:rPr>
                                        </m:ctrlPr>
                                      </m:mPr>
                                      <m:mr>
                                        <m:e>
                                          <m:r>
                                            <m:rPr>
                                              <m:brk m:alnAt="7"/>
                                            </m:rPr>
                                            <a:rPr lang="en-US" altLang="zh-CN" sz="2400" b="0" i="1" smtClean="0">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𝐴𝐵𝐶</m:t>
                                          </m:r>
                                        </m:e>
                                      </m:mr>
                                      <m:mr>
                                        <m:e>
                                          <m:acc>
                                            <m:accPr>
                                              <m:chr m:val="̅"/>
                                              <m:ctrlPr>
                                                <a:rPr lang="zh-CN" altLang="en-US"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b="0" i="1" smtClean="0">
                                              <a:latin typeface="Cambria Math" panose="02040503050406030204" pitchFamily="18" charset="0"/>
                                              <a:ea typeface="KaiTi" panose="02010609060101010101" pitchFamily="49" charset="-122"/>
                                            </a:rPr>
                                            <m:t>=0</m:t>
                                          </m:r>
                                          <m:r>
                                            <a:rPr lang="zh-CN" altLang="en-US" sz="2400" b="0" i="1" smtClean="0">
                                              <a:latin typeface="Cambria Math" panose="02040503050406030204" pitchFamily="18" charset="0"/>
                                              <a:ea typeface="KaiTi" panose="02010609060101010101" pitchFamily="49" charset="-122"/>
                                            </a:rPr>
                                            <m:t>                                  </m:t>
                                          </m:r>
                                        </m:e>
                                      </m:mr>
                                    </m:m>
                                  </m:e>
                                </m:d>
                              </m:oMath>
                            </m:oMathPara>
                          </a14:m>
                          <a:endParaRPr lang="zh-CN" altLang="en-US" sz="24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5675350"/>
                      </a:ext>
                    </a:extLst>
                  </a:tr>
                </a:tbl>
              </a:graphicData>
            </a:graphic>
          </p:graphicFrame>
        </mc:Choice>
        <mc:Fallback xmlns="">
          <p:graphicFrame>
            <p:nvGraphicFramePr>
              <p:cNvPr id="14" name="表格 13">
                <a:extLst>
                  <a:ext uri="{FF2B5EF4-FFF2-40B4-BE49-F238E27FC236}">
                    <a16:creationId xmlns:a16="http://schemas.microsoft.com/office/drawing/2014/main" id="{0DFB668D-6807-B107-9ADD-E6F675869FE5}"/>
                  </a:ext>
                </a:extLst>
              </p:cNvPr>
              <p:cNvGraphicFramePr>
                <a:graphicFrameLocks noGrp="1"/>
              </p:cNvGraphicFramePr>
              <p:nvPr>
                <p:extLst>
                  <p:ext uri="{D42A27DB-BD31-4B8C-83A1-F6EECF244321}">
                    <p14:modId xmlns:p14="http://schemas.microsoft.com/office/powerpoint/2010/main" val="816219106"/>
                  </p:ext>
                </p:extLst>
              </p:nvPr>
            </p:nvGraphicFramePr>
            <p:xfrm>
              <a:off x="6901509" y="1267658"/>
              <a:ext cx="4944890" cy="1364488"/>
            </p:xfrm>
            <a:graphic>
              <a:graphicData uri="http://schemas.openxmlformats.org/drawingml/2006/table">
                <a:tbl>
                  <a:tblPr firstRow="1" bandRow="1">
                    <a:tableStyleId>{5C22544A-7EE6-4342-B048-85BDC9FD1C3A}</a:tableStyleId>
                  </a:tblPr>
                  <a:tblGrid>
                    <a:gridCol w="4944890">
                      <a:extLst>
                        <a:ext uri="{9D8B030D-6E8A-4147-A177-3AD203B41FA5}">
                          <a16:colId xmlns:a16="http://schemas.microsoft.com/office/drawing/2014/main" val="3403849875"/>
                        </a:ext>
                      </a:extLst>
                    </a:gridCol>
                  </a:tblGrid>
                  <a:tr h="457200">
                    <a:tc>
                      <a:txBody>
                        <a:bodyPr/>
                        <a:lstStyle/>
                        <a:p>
                          <a:pPr algn="ctr"/>
                          <a:r>
                            <a:rPr lang="zh-CN" altLang="en-US" sz="2400" dirty="0">
                              <a:latin typeface="Songti SC" panose="02010600040101010101" pitchFamily="2" charset="-122"/>
                              <a:ea typeface="Songti SC" panose="02010600040101010101" pitchFamily="2" charset="-122"/>
                            </a:rPr>
                            <a:t>最简与或表达式</a:t>
                          </a: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072993"/>
                      </a:ext>
                    </a:extLst>
                  </a:tr>
                  <a:tr h="90728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5"/>
                          <a:stretch>
                            <a:fillRect l="-256" t="-201389" r="-513" b="-262500"/>
                          </a:stretch>
                        </a:blipFill>
                      </a:tcPr>
                    </a:tc>
                    <a:extLst>
                      <a:ext uri="{0D108BD9-81ED-4DB2-BD59-A6C34878D82A}">
                        <a16:rowId xmlns:a16="http://schemas.microsoft.com/office/drawing/2014/main" val="2905675350"/>
                      </a:ext>
                    </a:extLst>
                  </a:tr>
                </a:tbl>
              </a:graphicData>
            </a:graphic>
          </p:graphicFrame>
        </mc:Fallback>
      </mc:AlternateContent>
      <p:sp>
        <p:nvSpPr>
          <p:cNvPr id="2" name="灯片编号占位符 1">
            <a:extLst>
              <a:ext uri="{FF2B5EF4-FFF2-40B4-BE49-F238E27FC236}">
                <a16:creationId xmlns:a16="http://schemas.microsoft.com/office/drawing/2014/main" id="{5D18B61B-1F25-0763-5187-711313077BC6}"/>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/90</a:t>
            </a:r>
            <a:endParaRPr kumimoji="1" lang="zh-CN" altLang="en-US" dirty="0"/>
          </a:p>
        </p:txBody>
      </p:sp>
    </p:spTree>
    <p:extLst>
      <p:ext uri="{BB962C8B-B14F-4D97-AF65-F5344CB8AC3E}">
        <p14:creationId xmlns:p14="http://schemas.microsoft.com/office/powerpoint/2010/main" val="480407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由逻辑图到真值表的转换</a:t>
            </a: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872921"/>
            <a:ext cx="12192000" cy="1876989"/>
          </a:xfrm>
          <a:prstGeom prst="rect">
            <a:avLst/>
          </a:prstGeom>
          <a:noFill/>
        </p:spPr>
        <p:txBody>
          <a:bodyPr wrap="square" rtlCol="0">
            <a:spAutoFit/>
          </a:bodyPr>
          <a:lstStyle/>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从输入到输出或从输出到输入，用逐级推导的方法，写出输出变量（函数）的逻辑表达式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进行化简，求出函数的最简与或式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将变量各种可能取值代入与或式中进行运算，列出函数的真值表</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2CF7F2B5-C114-699D-5D32-4B0AC81A6D5E}"/>
              </a:ext>
            </a:extLst>
          </p:cNvPr>
          <p:cNvPicPr>
            <a:picLocks noChangeAspect="1"/>
          </p:cNvPicPr>
          <p:nvPr/>
        </p:nvPicPr>
        <p:blipFill>
          <a:blip r:embed="rId2"/>
          <a:srcRect/>
          <a:stretch/>
        </p:blipFill>
        <p:spPr>
          <a:xfrm>
            <a:off x="712160" y="3003398"/>
            <a:ext cx="4146301" cy="38546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88C8FC8-D6FC-AA20-DDE8-FF44FE65B3AA}"/>
                  </a:ext>
                </a:extLst>
              </p:cNvPr>
              <p:cNvSpPr txBox="1"/>
              <p:nvPr/>
            </p:nvSpPr>
            <p:spPr>
              <a:xfrm>
                <a:off x="5444628" y="3007118"/>
                <a:ext cx="6323048" cy="2865400"/>
              </a:xfrm>
              <a:prstGeom prst="rect">
                <a:avLst/>
              </a:prstGeom>
              <a:noFill/>
            </p:spPr>
            <p:txBody>
              <a:bodyPr wrap="square">
                <a:spAutoFit/>
              </a:bodyPr>
              <a:lstStyle/>
              <a:p>
                <a:pPr>
                  <a:lnSpc>
                    <a:spcPct val="125000"/>
                  </a:lnSpc>
                  <a:spcAft>
                    <a:spcPts val="1200"/>
                  </a:spcAft>
                </a:pPr>
                <a:r>
                  <a:rPr lang="zh-CN" altLang="en-US" sz="2400" b="0" dirty="0">
                    <a:latin typeface="Cambria Math" panose="02040503050406030204" pitchFamily="18" charset="0"/>
                    <a:ea typeface="KaiTi" panose="02010609060101010101" pitchFamily="49" charset="-122"/>
                  </a:rPr>
                  <a:t>设中间变量为</a:t>
                </a:r>
                <a:r>
                  <a:rPr lang="en-US" altLang="zh-CN" sz="2400" b="0" dirty="0">
                    <a:latin typeface="Cambria Math" panose="02040503050406030204" pitchFamily="18" charset="0"/>
                    <a:ea typeface="KaiTi" panose="02010609060101010101" pitchFamily="49" charset="-122"/>
                  </a:rPr>
                  <a:t>P:</a:t>
                </a:r>
              </a:p>
              <a:p>
                <a:pPr>
                  <a:lnSpc>
                    <a:spcPct val="125000"/>
                  </a:lnSpc>
                  <a:spcBef>
                    <a:spcPts val="1200"/>
                  </a:spcBef>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KaiTi" panose="02010609060101010101" pitchFamily="49" charset="-122"/>
                        </a:rPr>
                        <m:t>𝑃</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𝐴𝐵</m:t>
                                  </m:r>
                                </m:e>
                              </m:acc>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b="0" i="1" smtClean="0">
                                  <a:latin typeface="Cambria Math" panose="02040503050406030204" pitchFamily="18" charset="0"/>
                                  <a:ea typeface="KaiTi" panose="02010609060101010101" pitchFamily="49" charset="-122"/>
                                </a:rPr>
                              </m:ctrlPr>
                            </m:accPr>
                            <m:e>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𝐴𝐵</m:t>
                                  </m:r>
                                </m:e>
                              </m:acc>
                              <m:r>
                                <a:rPr lang="en-US" altLang="zh-CN" sz="2400" b="0" i="1" smtClean="0">
                                  <a:latin typeface="Cambria Math" panose="02040503050406030204" pitchFamily="18" charset="0"/>
                                  <a:ea typeface="KaiTi" panose="02010609060101010101" pitchFamily="49" charset="-122"/>
                                </a:rPr>
                                <m:t>𝐵</m:t>
                              </m:r>
                            </m:e>
                          </m:acc>
                        </m:e>
                      </m:acc>
                      <m:r>
                        <a:rPr lang="en-US" altLang="zh-CN" sz="2400" i="1">
                          <a:latin typeface="Cambria Math" panose="02040503050406030204" pitchFamily="18" charset="0"/>
                          <a:ea typeface="KaiTi" panose="02010609060101010101" pitchFamily="49" charset="-122"/>
                        </a:rPr>
                        <m:t>=</m:t>
                      </m:r>
                      <m:r>
                        <a:rPr lang="en-US" altLang="zh-CN" sz="2400" i="1">
                          <a:latin typeface="Cambria Math" panose="02040503050406030204" pitchFamily="18" charset="0"/>
                          <a:ea typeface="KaiTi" panose="02010609060101010101" pitchFamily="49" charset="-122"/>
                        </a:rPr>
                        <m:t>𝐴</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𝐴𝐵</m:t>
                          </m:r>
                        </m:e>
                      </m:acc>
                      <m:r>
                        <a:rPr lang="en-US" altLang="zh-CN" sz="2400" b="0" i="1" smtClean="0">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𝐴𝐵</m:t>
                          </m:r>
                        </m:e>
                      </m:acc>
                      <m:r>
                        <a:rPr lang="en-US" altLang="zh-CN" sz="2400" i="1">
                          <a:latin typeface="Cambria Math" panose="02040503050406030204" pitchFamily="18" charset="0"/>
                          <a:ea typeface="KaiTi" panose="02010609060101010101" pitchFamily="49" charset="-122"/>
                        </a:rPr>
                        <m:t>𝐵</m:t>
                      </m:r>
                      <m:r>
                        <a:rPr lang="en-US" altLang="zh-CN" sz="2400" b="0" i="1" smtClean="0">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𝐴</m:t>
                      </m:r>
                      <m:acc>
                        <m:accPr>
                          <m:chr m:val="̅"/>
                          <m:ctrlPr>
                            <a:rPr lang="en-US" altLang="zh-CN" sz="2400" b="0" i="1" smtClean="0">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𝐵</m:t>
                          </m:r>
                        </m:e>
                      </m:acc>
                      <m:r>
                        <a:rPr lang="en-US" altLang="zh-CN" sz="2400" b="0" i="1" dirty="0" smtClean="0">
                          <a:latin typeface="Cambria Math" panose="02040503050406030204" pitchFamily="18" charset="0"/>
                          <a:ea typeface="KaiTi" panose="02010609060101010101" pitchFamily="49" charset="-122"/>
                        </a:rPr>
                        <m:t>+</m:t>
                      </m:r>
                      <m:acc>
                        <m:accPr>
                          <m:chr m:val="̅"/>
                          <m:ctrlPr>
                            <a:rPr lang="en-US" altLang="zh-CN" sz="2400" b="0" i="1" dirty="0" smtClean="0">
                              <a:latin typeface="Cambria Math" panose="02040503050406030204" pitchFamily="18" charset="0"/>
                              <a:ea typeface="KaiTi" panose="02010609060101010101" pitchFamily="49" charset="-122"/>
                            </a:rPr>
                          </m:ctrlPr>
                        </m:accPr>
                        <m:e>
                          <m:r>
                            <a:rPr lang="en-US" altLang="zh-CN" sz="2400" b="0" i="1" dirty="0" smtClean="0">
                              <a:latin typeface="Cambria Math" panose="02040503050406030204" pitchFamily="18" charset="0"/>
                              <a:ea typeface="KaiTi" panose="02010609060101010101" pitchFamily="49" charset="-122"/>
                            </a:rPr>
                            <m:t>𝐴</m:t>
                          </m:r>
                        </m:e>
                      </m:acc>
                      <m:r>
                        <a:rPr lang="en-US" altLang="zh-CN" sz="2400" b="0" i="1" dirty="0" smtClean="0">
                          <a:latin typeface="Cambria Math" panose="02040503050406030204" pitchFamily="18" charset="0"/>
                          <a:ea typeface="KaiTi" panose="02010609060101010101" pitchFamily="49" charset="-122"/>
                        </a:rPr>
                        <m:t>𝐵</m:t>
                      </m:r>
                    </m:oMath>
                  </m:oMathPara>
                </a14:m>
                <a:endParaRPr lang="en-US" altLang="zh-CN" sz="2400" dirty="0"/>
              </a:p>
              <a:p>
                <a:pPr>
                  <a:lnSpc>
                    <a:spcPct val="125000"/>
                  </a:lnSpc>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ea typeface="KaiTi" panose="02010609060101010101" pitchFamily="49" charset="-122"/>
                        </a:rPr>
                        <m:t>𝑌</m:t>
                      </m:r>
                      <m:r>
                        <a:rPr lang="en-US" altLang="zh-CN" sz="2400" b="0" i="1" smtClean="0">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e>
                          </m:acc>
                          <m:r>
                            <a:rPr lang="en-US" altLang="zh-CN" sz="2400" i="1">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r>
                                <a:rPr lang="en-US" altLang="zh-CN" sz="2400" b="0" i="1" smtClean="0">
                                  <a:latin typeface="Cambria Math" panose="02040503050406030204" pitchFamily="18" charset="0"/>
                                  <a:ea typeface="KaiTi" panose="02010609060101010101" pitchFamily="49" charset="-122"/>
                                </a:rPr>
                                <m:t>𝐶</m:t>
                              </m:r>
                            </m:e>
                          </m:acc>
                        </m:e>
                      </m:acc>
                      <m:r>
                        <a:rPr lang="en-US" altLang="zh-CN" sz="2400" i="1">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𝑃</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r>
                        <a:rPr lang="en-US" altLang="zh-CN" sz="2400" i="1">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𝑃𝐶</m:t>
                          </m:r>
                        </m:e>
                      </m:acc>
                      <m:r>
                        <a:rPr lang="en-US" altLang="zh-CN" sz="2400" b="0" i="1" smtClean="0">
                          <a:latin typeface="Cambria Math" panose="02040503050406030204" pitchFamily="18" charset="0"/>
                          <a:ea typeface="KaiTi" panose="02010609060101010101" pitchFamily="49" charset="-122"/>
                        </a:rPr>
                        <m:t>𝐶</m:t>
                      </m:r>
                      <m:r>
                        <a:rPr lang="en-US" altLang="zh-CN" sz="2400" i="1">
                          <a:latin typeface="Cambria Math" panose="02040503050406030204" pitchFamily="18" charset="0"/>
                          <a:ea typeface="KaiTi" panose="02010609060101010101" pitchFamily="49" charset="-122"/>
                        </a:rPr>
                        <m:t>=</m:t>
                      </m:r>
                      <m:r>
                        <a:rPr lang="en-US" altLang="zh-CN" sz="2400" b="0" i="1" smtClean="0">
                          <a:latin typeface="Cambria Math" panose="02040503050406030204" pitchFamily="18" charset="0"/>
                          <a:ea typeface="KaiTi" panose="02010609060101010101" pitchFamily="49" charset="-122"/>
                        </a:rPr>
                        <m:t>𝑃</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b="0" i="1" dirty="0" smtClean="0">
                              <a:latin typeface="Cambria Math" panose="02040503050406030204" pitchFamily="18" charset="0"/>
                              <a:ea typeface="KaiTi" panose="02010609060101010101" pitchFamily="49" charset="-122"/>
                            </a:rPr>
                            <m:t>𝑃</m:t>
                          </m:r>
                        </m:e>
                      </m:acc>
                      <m:r>
                        <a:rPr lang="en-US" altLang="zh-CN" sz="2400" b="0" i="1" dirty="0" smtClean="0">
                          <a:latin typeface="Cambria Math" panose="02040503050406030204" pitchFamily="18" charset="0"/>
                          <a:ea typeface="KaiTi" panose="02010609060101010101" pitchFamily="49" charset="-122"/>
                        </a:rPr>
                        <m:t>𝐶</m:t>
                      </m:r>
                      <m:r>
                        <a:rPr lang="zh-CN" altLang="en-US" sz="2400" b="0" i="1" dirty="0" smtClean="0">
                          <a:latin typeface="Cambria Math" panose="02040503050406030204" pitchFamily="18" charset="0"/>
                          <a:ea typeface="KaiTi" panose="02010609060101010101" pitchFamily="49" charset="-122"/>
                        </a:rPr>
                        <m:t>  </m:t>
                      </m:r>
                    </m:oMath>
                  </m:oMathPara>
                </a14:m>
                <a:endParaRPr lang="en-US" altLang="zh-CN" sz="2400" dirty="0"/>
              </a:p>
              <a:p>
                <a:pPr>
                  <a:lnSpc>
                    <a:spcPct val="125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KaiTi" panose="02010609060101010101" pitchFamily="49" charset="-122"/>
                        </a:rPr>
                        <m:t>=</m:t>
                      </m:r>
                      <m:d>
                        <m:dPr>
                          <m:ctrlPr>
                            <a:rPr lang="en-US" altLang="zh-CN" sz="2400" i="1">
                              <a:latin typeface="Cambria Math" panose="02040503050406030204" pitchFamily="18" charset="0"/>
                              <a:ea typeface="KaiTi" panose="02010609060101010101" pitchFamily="49" charset="-122"/>
                            </a:rPr>
                          </m:ctrlPr>
                        </m:dPr>
                        <m:e>
                          <m:r>
                            <a:rPr lang="en-US" altLang="zh-CN" sz="2400" i="1">
                              <a:latin typeface="Cambria Math" panose="02040503050406030204" pitchFamily="18" charset="0"/>
                              <a:ea typeface="KaiTi" panose="02010609060101010101" pitchFamily="49" charset="-122"/>
                            </a:rPr>
                            <m:t>𝐴</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𝐵</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i="1" dirty="0">
                                  <a:latin typeface="Cambria Math" panose="02040503050406030204" pitchFamily="18" charset="0"/>
                                  <a:ea typeface="KaiTi" panose="02010609060101010101" pitchFamily="49" charset="-122"/>
                                </a:rPr>
                                <m:t>𝐴</m:t>
                              </m:r>
                            </m:e>
                          </m:acc>
                          <m:r>
                            <a:rPr lang="en-US" altLang="zh-CN" sz="2400" i="1" dirty="0">
                              <a:latin typeface="Cambria Math" panose="02040503050406030204" pitchFamily="18" charset="0"/>
                              <a:ea typeface="KaiTi" panose="02010609060101010101" pitchFamily="49" charset="-122"/>
                            </a:rPr>
                            <m:t>𝐵</m:t>
                          </m:r>
                        </m:e>
                      </m:d>
                      <m:r>
                        <a:rPr lang="en-US" altLang="zh-CN" sz="2400" b="0" i="1" smtClean="0">
                          <a:latin typeface="Cambria Math" panose="02040503050406030204" pitchFamily="18" charset="0"/>
                          <a:ea typeface="KaiTi" panose="02010609060101010101" pitchFamily="49" charset="-122"/>
                        </a:rPr>
                        <m:t>⋅</m:t>
                      </m:r>
                      <m:acc>
                        <m:accPr>
                          <m:chr m:val="̅"/>
                          <m:ctrlPr>
                            <a:rPr lang="en-US" altLang="zh-CN" sz="2400" i="1">
                              <a:latin typeface="Cambria Math" panose="02040503050406030204" pitchFamily="18" charset="0"/>
                              <a:ea typeface="KaiTi" panose="02010609060101010101" pitchFamily="49" charset="-122"/>
                            </a:rPr>
                          </m:ctrlPr>
                        </m:accPr>
                        <m:e>
                          <m:r>
                            <a:rPr lang="en-US" altLang="zh-CN" sz="2400" b="0" i="1" smtClean="0">
                              <a:latin typeface="Cambria Math" panose="02040503050406030204" pitchFamily="18" charset="0"/>
                              <a:ea typeface="KaiTi" panose="02010609060101010101" pitchFamily="49" charset="-122"/>
                            </a:rPr>
                            <m:t>𝐶</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𝐴</m:t>
                          </m:r>
                          <m:acc>
                            <m:accPr>
                              <m:chr m:val="̅"/>
                              <m:ctrlPr>
                                <a:rPr lang="en-US" altLang="zh-CN" sz="2400" i="1">
                                  <a:latin typeface="Cambria Math" panose="02040503050406030204" pitchFamily="18" charset="0"/>
                                  <a:ea typeface="KaiTi" panose="02010609060101010101" pitchFamily="49" charset="-122"/>
                                </a:rPr>
                              </m:ctrlPr>
                            </m:accPr>
                            <m:e>
                              <m:r>
                                <a:rPr lang="en-US" altLang="zh-CN" sz="2400" i="1">
                                  <a:latin typeface="Cambria Math" panose="02040503050406030204" pitchFamily="18" charset="0"/>
                                  <a:ea typeface="KaiTi" panose="02010609060101010101" pitchFamily="49" charset="-122"/>
                                </a:rPr>
                                <m:t>𝐵</m:t>
                              </m:r>
                            </m:e>
                          </m:acc>
                          <m:r>
                            <a:rPr lang="en-US" altLang="zh-CN" sz="2400" i="1" dirty="0">
                              <a:latin typeface="Cambria Math" panose="02040503050406030204" pitchFamily="18" charset="0"/>
                              <a:ea typeface="KaiTi" panose="02010609060101010101" pitchFamily="49" charset="-122"/>
                            </a:rPr>
                            <m:t>+</m:t>
                          </m:r>
                          <m:acc>
                            <m:accPr>
                              <m:chr m:val="̅"/>
                              <m:ctrlPr>
                                <a:rPr lang="en-US" altLang="zh-CN" sz="2400" i="1" dirty="0">
                                  <a:latin typeface="Cambria Math" panose="02040503050406030204" pitchFamily="18" charset="0"/>
                                  <a:ea typeface="KaiTi" panose="02010609060101010101" pitchFamily="49" charset="-122"/>
                                </a:rPr>
                              </m:ctrlPr>
                            </m:accPr>
                            <m:e>
                              <m:r>
                                <a:rPr lang="en-US" altLang="zh-CN" sz="2400" i="1" dirty="0">
                                  <a:latin typeface="Cambria Math" panose="02040503050406030204" pitchFamily="18" charset="0"/>
                                  <a:ea typeface="KaiTi" panose="02010609060101010101" pitchFamily="49" charset="-122"/>
                                </a:rPr>
                                <m:t>𝐴</m:t>
                              </m:r>
                            </m:e>
                          </m:acc>
                          <m:r>
                            <a:rPr lang="en-US" altLang="zh-CN" sz="2400" i="1" dirty="0">
                              <a:latin typeface="Cambria Math" panose="02040503050406030204" pitchFamily="18" charset="0"/>
                              <a:ea typeface="KaiTi" panose="02010609060101010101" pitchFamily="49" charset="-122"/>
                            </a:rPr>
                            <m:t>𝐵</m:t>
                          </m:r>
                        </m:e>
                      </m:acc>
                      <m:r>
                        <a:rPr lang="en-US" altLang="zh-CN" sz="2400" b="0" i="1" dirty="0" smtClean="0">
                          <a:latin typeface="Cambria Math" panose="02040503050406030204" pitchFamily="18" charset="0"/>
                          <a:ea typeface="KaiTi" panose="02010609060101010101" pitchFamily="49" charset="-122"/>
                        </a:rPr>
                        <m:t>⋅</m:t>
                      </m:r>
                      <m:r>
                        <a:rPr lang="en-US" altLang="zh-CN" sz="2400" b="0" i="1" dirty="0" smtClean="0">
                          <a:latin typeface="Cambria Math" panose="02040503050406030204" pitchFamily="18" charset="0"/>
                          <a:ea typeface="KaiTi" panose="02010609060101010101" pitchFamily="49" charset="-122"/>
                        </a:rPr>
                        <m:t>𝐶</m:t>
                      </m:r>
                      <m:r>
                        <a:rPr lang="zh-CN" altLang="en-US" sz="2400" b="0" i="1" dirty="0" smtClean="0">
                          <a:latin typeface="Cambria Math" panose="02040503050406030204" pitchFamily="18" charset="0"/>
                          <a:ea typeface="KaiTi" panose="02010609060101010101" pitchFamily="49" charset="-122"/>
                        </a:rPr>
                        <m:t>              </m:t>
                      </m:r>
                    </m:oMath>
                  </m:oMathPara>
                </a14:m>
                <a:endParaRPr lang="en-US" altLang="zh-CN" sz="2400" dirty="0"/>
              </a:p>
              <a:p>
                <a:pPr>
                  <a:lnSpc>
                    <a:spcPct val="125000"/>
                  </a:lnSpc>
                </a:pP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ea typeface="KaiTi" panose="02010609060101010101" pitchFamily="49" charset="-122"/>
                        </a:rPr>
                        <m:t>=</m:t>
                      </m:r>
                      <m:r>
                        <a:rPr lang="en-US" altLang="zh-CN" sz="2400" i="1" smtClean="0">
                          <a:solidFill>
                            <a:srgbClr val="FF0000"/>
                          </a:solidFill>
                          <a:latin typeface="Cambria Math" panose="02040503050406030204" pitchFamily="18" charset="0"/>
                          <a:ea typeface="KaiTi" panose="02010609060101010101" pitchFamily="49" charset="-122"/>
                        </a:rPr>
                        <m:t>𝐴</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b="0" i="1" smtClean="0">
                          <a:solidFill>
                            <a:srgbClr val="FF0000"/>
                          </a:solidFill>
                          <a:latin typeface="Cambria Math" panose="02040503050406030204" pitchFamily="18" charset="0"/>
                          <a:ea typeface="KaiTi" panose="02010609060101010101" pitchFamily="49" charset="-122"/>
                        </a:rPr>
                        <m:t>+</m:t>
                      </m:r>
                      <m:acc>
                        <m:accPr>
                          <m:chr m:val="̅"/>
                          <m:ctrlPr>
                            <a:rPr lang="en-US" altLang="zh-CN" sz="2400" i="1" dirty="0">
                              <a:solidFill>
                                <a:srgbClr val="FF0000"/>
                              </a:solidFill>
                              <a:latin typeface="Cambria Math" panose="02040503050406030204" pitchFamily="18" charset="0"/>
                              <a:ea typeface="KaiTi" panose="02010609060101010101" pitchFamily="49" charset="-122"/>
                            </a:rPr>
                          </m:ctrlPr>
                        </m:accPr>
                        <m:e>
                          <m:r>
                            <a:rPr lang="en-US" altLang="zh-CN" sz="2400" i="1" dirty="0">
                              <a:solidFill>
                                <a:srgbClr val="FF0000"/>
                              </a:solidFill>
                              <a:latin typeface="Cambria Math" panose="02040503050406030204" pitchFamily="18" charset="0"/>
                              <a:ea typeface="KaiTi" panose="02010609060101010101" pitchFamily="49" charset="-122"/>
                            </a:rPr>
                            <m:t>𝐴</m:t>
                          </m:r>
                        </m:e>
                      </m:acc>
                      <m:r>
                        <a:rPr lang="en-US" altLang="zh-CN" sz="2400" i="1" dirty="0">
                          <a:solidFill>
                            <a:srgbClr val="FF0000"/>
                          </a:solidFill>
                          <a:latin typeface="Cambria Math" panose="02040503050406030204" pitchFamily="18" charset="0"/>
                          <a:ea typeface="KaiTi" panose="02010609060101010101" pitchFamily="49" charset="-122"/>
                        </a:rPr>
                        <m:t>𝐵</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i="1" dirty="0">
                          <a:solidFill>
                            <a:srgbClr val="FF0000"/>
                          </a:solidFill>
                          <a:latin typeface="Cambria Math" panose="02040503050406030204" pitchFamily="18" charset="0"/>
                          <a:ea typeface="KaiTi" panose="02010609060101010101" pitchFamily="49" charset="-122"/>
                        </a:rPr>
                        <m:t>+</m:t>
                      </m:r>
                      <m:acc>
                        <m:accPr>
                          <m:chr m:val="̅"/>
                          <m:ctrlPr>
                            <a:rPr lang="en-US" altLang="zh-CN" sz="2400" i="1" dirty="0" smtClean="0">
                              <a:solidFill>
                                <a:srgbClr val="FF0000"/>
                              </a:solidFill>
                              <a:latin typeface="Cambria Math" panose="02040503050406030204" pitchFamily="18" charset="0"/>
                              <a:ea typeface="KaiTi" panose="02010609060101010101" pitchFamily="49" charset="-122"/>
                            </a:rPr>
                          </m:ctrlPr>
                        </m:accPr>
                        <m:e>
                          <m:r>
                            <a:rPr lang="en-US" altLang="zh-CN" sz="2400" b="0" i="1" dirty="0" smtClean="0">
                              <a:solidFill>
                                <a:srgbClr val="FF0000"/>
                              </a:solidFill>
                              <a:latin typeface="Cambria Math" panose="02040503050406030204" pitchFamily="18" charset="0"/>
                              <a:ea typeface="KaiTi" panose="02010609060101010101" pitchFamily="49" charset="-122"/>
                            </a:rPr>
                            <m:t>𝐴</m:t>
                          </m:r>
                        </m:e>
                      </m:acc>
                      <m:acc>
                        <m:accPr>
                          <m:chr m:val="̅"/>
                          <m:ctrlPr>
                            <a:rPr lang="en-US" altLang="zh-CN" sz="2400" i="1" smtClean="0">
                              <a:solidFill>
                                <a:srgbClr val="FF0000"/>
                              </a:solidFill>
                              <a:latin typeface="Cambria Math" panose="02040503050406030204" pitchFamily="18" charset="0"/>
                              <a:ea typeface="KaiTi" panose="02010609060101010101" pitchFamily="49" charset="-122"/>
                            </a:rPr>
                          </m:ctrlPr>
                        </m:accPr>
                        <m:e>
                          <m:r>
                            <a:rPr lang="en-US" altLang="zh-CN" sz="2400" b="0" i="1" smtClean="0">
                              <a:solidFill>
                                <a:srgbClr val="FF0000"/>
                              </a:solidFill>
                              <a:latin typeface="Cambria Math" panose="02040503050406030204" pitchFamily="18" charset="0"/>
                              <a:ea typeface="KaiTi" panose="02010609060101010101" pitchFamily="49" charset="-122"/>
                            </a:rPr>
                            <m:t>𝐵</m:t>
                          </m:r>
                        </m:e>
                      </m:acc>
                      <m:r>
                        <a:rPr lang="en-US" altLang="zh-CN" sz="2400" b="0" i="1" smtClean="0">
                          <a:solidFill>
                            <a:srgbClr val="FF0000"/>
                          </a:solidFill>
                          <a:latin typeface="Cambria Math" panose="02040503050406030204" pitchFamily="18" charset="0"/>
                          <a:ea typeface="KaiTi" panose="02010609060101010101" pitchFamily="49" charset="-122"/>
                        </a:rPr>
                        <m:t>𝐶</m:t>
                      </m:r>
                      <m:r>
                        <a:rPr lang="en-US" altLang="zh-CN" sz="2400" b="0" i="1" smtClean="0">
                          <a:solidFill>
                            <a:srgbClr val="FF0000"/>
                          </a:solidFill>
                          <a:latin typeface="Cambria Math" panose="02040503050406030204" pitchFamily="18" charset="0"/>
                          <a:ea typeface="KaiTi" panose="02010609060101010101" pitchFamily="49" charset="-122"/>
                        </a:rPr>
                        <m:t>+</m:t>
                      </m:r>
                      <m:r>
                        <a:rPr lang="en-US" altLang="zh-CN" sz="2400" b="0" i="1" smtClean="0">
                          <a:solidFill>
                            <a:srgbClr val="FF0000"/>
                          </a:solidFill>
                          <a:latin typeface="Cambria Math" panose="02040503050406030204" pitchFamily="18" charset="0"/>
                          <a:ea typeface="KaiTi" panose="02010609060101010101" pitchFamily="49" charset="-122"/>
                        </a:rPr>
                        <m:t>𝐴𝐵𝐶</m:t>
                      </m:r>
                      <m:r>
                        <a:rPr lang="zh-CN" altLang="en-US" sz="2400" b="0" i="1" smtClean="0">
                          <a:solidFill>
                            <a:srgbClr val="FF0000"/>
                          </a:solidFill>
                          <a:latin typeface="Cambria Math" panose="02040503050406030204" pitchFamily="18" charset="0"/>
                          <a:ea typeface="KaiTi" panose="02010609060101010101" pitchFamily="49" charset="-122"/>
                        </a:rPr>
                        <m:t>                   </m:t>
                      </m:r>
                    </m:oMath>
                  </m:oMathPara>
                </a14:m>
                <a:endParaRPr lang="en-US" altLang="zh-CN" sz="2400" dirty="0">
                  <a:solidFill>
                    <a:srgbClr val="FF0000"/>
                  </a:solidFill>
                </a:endParaRPr>
              </a:p>
            </p:txBody>
          </p:sp>
        </mc:Choice>
        <mc:Fallback xmlns="">
          <p:sp>
            <p:nvSpPr>
              <p:cNvPr id="8" name="文本框 7">
                <a:extLst>
                  <a:ext uri="{FF2B5EF4-FFF2-40B4-BE49-F238E27FC236}">
                    <a16:creationId xmlns:a16="http://schemas.microsoft.com/office/drawing/2014/main" id="{988C8FC8-D6FC-AA20-DDE8-FF44FE65B3AA}"/>
                  </a:ext>
                </a:extLst>
              </p:cNvPr>
              <p:cNvSpPr txBox="1">
                <a:spLocks noRot="1" noChangeAspect="1" noMove="1" noResize="1" noEditPoints="1" noAdjustHandles="1" noChangeArrowheads="1" noChangeShapeType="1" noTextEdit="1"/>
              </p:cNvSpPr>
              <p:nvPr/>
            </p:nvSpPr>
            <p:spPr>
              <a:xfrm>
                <a:off x="5444628" y="3007118"/>
                <a:ext cx="6323048" cy="2865400"/>
              </a:xfrm>
              <a:prstGeom prst="rect">
                <a:avLst/>
              </a:prstGeom>
              <a:blipFill>
                <a:blip r:embed="rId3"/>
                <a:stretch>
                  <a:fillRect l="-1603" t="-881" b="-1322"/>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CA086A1A-9A1F-3DD3-9C26-C14924D21DA4}"/>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/90</a:t>
            </a:r>
            <a:endParaRPr kumimoji="1" lang="zh-CN" altLang="en-US" dirty="0"/>
          </a:p>
        </p:txBody>
      </p:sp>
    </p:spTree>
    <p:extLst>
      <p:ext uri="{BB962C8B-B14F-4D97-AF65-F5344CB8AC3E}">
        <p14:creationId xmlns:p14="http://schemas.microsoft.com/office/powerpoint/2010/main" val="612893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由逻辑图到真值表的转换</a:t>
            </a:r>
          </a:p>
        </p:txBody>
      </p:sp>
      <p:sp>
        <p:nvSpPr>
          <p:cNvPr id="24" name="文本框 23">
            <a:extLst>
              <a:ext uri="{FF2B5EF4-FFF2-40B4-BE49-F238E27FC236}">
                <a16:creationId xmlns:a16="http://schemas.microsoft.com/office/drawing/2014/main" id="{9D2CB98D-552C-9528-01C0-09E765E43F9F}"/>
              </a:ext>
            </a:extLst>
          </p:cNvPr>
          <p:cNvSpPr txBox="1"/>
          <p:nvPr/>
        </p:nvSpPr>
        <p:spPr>
          <a:xfrm>
            <a:off x="0" y="798931"/>
            <a:ext cx="12192000" cy="1876989"/>
          </a:xfrm>
          <a:prstGeom prst="rect">
            <a:avLst/>
          </a:prstGeom>
          <a:noFill/>
        </p:spPr>
        <p:txBody>
          <a:bodyPr wrap="square" rtlCol="0">
            <a:spAutoFit/>
          </a:bodyPr>
          <a:lstStyle/>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从输入到输出或从输出到输入，用逐级推导的方法，写出输出变量（函数）的逻辑表达式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进行化简，求出函数的最简与或式</a:t>
            </a:r>
            <a:endParaRPr kumimoji="1" lang="en-US" altLang="zh-CN" sz="2400" dirty="0">
              <a:latin typeface="KaiTi" panose="02010609060101010101" pitchFamily="49" charset="-122"/>
              <a:ea typeface="KaiTi" panose="02010609060101010101" pitchFamily="49" charset="-122"/>
            </a:endParaRPr>
          </a:p>
          <a:p>
            <a:pPr marL="457200" indent="-457200">
              <a:lnSpc>
                <a:spcPct val="114000"/>
              </a:lnSpc>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将变量各种可能取值代入与或式中进行运算，列出函数的真值表</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2CF7F2B5-C114-699D-5D32-4B0AC81A6D5E}"/>
              </a:ext>
            </a:extLst>
          </p:cNvPr>
          <p:cNvPicPr>
            <a:picLocks noChangeAspect="1"/>
          </p:cNvPicPr>
          <p:nvPr/>
        </p:nvPicPr>
        <p:blipFill>
          <a:blip r:embed="rId2"/>
          <a:srcRect/>
          <a:stretch/>
        </p:blipFill>
        <p:spPr>
          <a:xfrm>
            <a:off x="477984" y="3003398"/>
            <a:ext cx="4146301" cy="38546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88C8FC8-D6FC-AA20-DDE8-FF44FE65B3AA}"/>
                  </a:ext>
                </a:extLst>
              </p:cNvPr>
              <p:cNvSpPr txBox="1"/>
              <p:nvPr/>
            </p:nvSpPr>
            <p:spPr>
              <a:xfrm>
                <a:off x="6401174" y="2675920"/>
                <a:ext cx="4680679" cy="554960"/>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ea typeface="KaiTi" panose="02010609060101010101" pitchFamily="49" charset="-122"/>
                        </a:rPr>
                        <m:t>𝑌</m:t>
                      </m:r>
                      <m:r>
                        <a:rPr lang="en-US" altLang="zh-CN" sz="2400" i="1">
                          <a:solidFill>
                            <a:srgbClr val="FF0000"/>
                          </a:solidFill>
                          <a:latin typeface="Cambria Math" panose="02040503050406030204" pitchFamily="18" charset="0"/>
                          <a:ea typeface="KaiTi" panose="02010609060101010101" pitchFamily="49" charset="-122"/>
                        </a:rPr>
                        <m:t>=</m:t>
                      </m:r>
                      <m:r>
                        <a:rPr lang="en-US" altLang="zh-CN" sz="2400" i="1">
                          <a:solidFill>
                            <a:srgbClr val="FF0000"/>
                          </a:solidFill>
                          <a:latin typeface="Cambria Math" panose="02040503050406030204" pitchFamily="18" charset="0"/>
                          <a:ea typeface="KaiTi" panose="02010609060101010101" pitchFamily="49" charset="-122"/>
                        </a:rPr>
                        <m:t>𝐴</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𝐵</m:t>
                          </m:r>
                        </m:e>
                      </m:acc>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i="1">
                          <a:solidFill>
                            <a:srgbClr val="FF0000"/>
                          </a:solidFill>
                          <a:latin typeface="Cambria Math" panose="02040503050406030204" pitchFamily="18" charset="0"/>
                          <a:ea typeface="KaiTi" panose="02010609060101010101" pitchFamily="49" charset="-122"/>
                        </a:rPr>
                        <m:t>+</m:t>
                      </m:r>
                      <m:acc>
                        <m:accPr>
                          <m:chr m:val="̅"/>
                          <m:ctrlPr>
                            <a:rPr lang="en-US" altLang="zh-CN" sz="2400" i="1" dirty="0">
                              <a:solidFill>
                                <a:srgbClr val="FF0000"/>
                              </a:solidFill>
                              <a:latin typeface="Cambria Math" panose="02040503050406030204" pitchFamily="18" charset="0"/>
                              <a:ea typeface="KaiTi" panose="02010609060101010101" pitchFamily="49" charset="-122"/>
                            </a:rPr>
                          </m:ctrlPr>
                        </m:accPr>
                        <m:e>
                          <m:r>
                            <a:rPr lang="en-US" altLang="zh-CN" sz="2400" i="1" dirty="0">
                              <a:solidFill>
                                <a:srgbClr val="FF0000"/>
                              </a:solidFill>
                              <a:latin typeface="Cambria Math" panose="02040503050406030204" pitchFamily="18" charset="0"/>
                              <a:ea typeface="KaiTi" panose="02010609060101010101" pitchFamily="49" charset="-122"/>
                            </a:rPr>
                            <m:t>𝐴</m:t>
                          </m:r>
                        </m:e>
                      </m:acc>
                      <m:r>
                        <a:rPr lang="en-US" altLang="zh-CN" sz="2400" i="1" dirty="0">
                          <a:solidFill>
                            <a:srgbClr val="FF0000"/>
                          </a:solidFill>
                          <a:latin typeface="Cambria Math" panose="02040503050406030204" pitchFamily="18" charset="0"/>
                          <a:ea typeface="KaiTi" panose="02010609060101010101" pitchFamily="49" charset="-122"/>
                        </a:rPr>
                        <m:t>𝐵</m:t>
                      </m:r>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𝐶</m:t>
                          </m:r>
                        </m:e>
                      </m:acc>
                      <m:r>
                        <a:rPr lang="en-US" altLang="zh-CN" sz="2400" i="1" dirty="0">
                          <a:solidFill>
                            <a:srgbClr val="FF0000"/>
                          </a:solidFill>
                          <a:latin typeface="Cambria Math" panose="02040503050406030204" pitchFamily="18" charset="0"/>
                          <a:ea typeface="KaiTi" panose="02010609060101010101" pitchFamily="49" charset="-122"/>
                        </a:rPr>
                        <m:t>+</m:t>
                      </m:r>
                      <m:acc>
                        <m:accPr>
                          <m:chr m:val="̅"/>
                          <m:ctrlPr>
                            <a:rPr lang="en-US" altLang="zh-CN" sz="2400" i="1" dirty="0">
                              <a:solidFill>
                                <a:srgbClr val="FF0000"/>
                              </a:solidFill>
                              <a:latin typeface="Cambria Math" panose="02040503050406030204" pitchFamily="18" charset="0"/>
                              <a:ea typeface="KaiTi" panose="02010609060101010101" pitchFamily="49" charset="-122"/>
                            </a:rPr>
                          </m:ctrlPr>
                        </m:accPr>
                        <m:e>
                          <m:r>
                            <a:rPr lang="en-US" altLang="zh-CN" sz="2400" i="1" dirty="0">
                              <a:solidFill>
                                <a:srgbClr val="FF0000"/>
                              </a:solidFill>
                              <a:latin typeface="Cambria Math" panose="02040503050406030204" pitchFamily="18" charset="0"/>
                              <a:ea typeface="KaiTi" panose="02010609060101010101" pitchFamily="49" charset="-122"/>
                            </a:rPr>
                            <m:t>𝐴</m:t>
                          </m:r>
                        </m:e>
                      </m:acc>
                      <m:acc>
                        <m:accPr>
                          <m:chr m:val="̅"/>
                          <m:ctrlPr>
                            <a:rPr lang="en-US" altLang="zh-CN" sz="2400" i="1">
                              <a:solidFill>
                                <a:srgbClr val="FF0000"/>
                              </a:solidFill>
                              <a:latin typeface="Cambria Math" panose="02040503050406030204" pitchFamily="18" charset="0"/>
                              <a:ea typeface="KaiTi" panose="02010609060101010101" pitchFamily="49" charset="-122"/>
                            </a:rPr>
                          </m:ctrlPr>
                        </m:accPr>
                        <m:e>
                          <m:r>
                            <a:rPr lang="en-US" altLang="zh-CN" sz="2400" i="1">
                              <a:solidFill>
                                <a:srgbClr val="FF0000"/>
                              </a:solidFill>
                              <a:latin typeface="Cambria Math" panose="02040503050406030204" pitchFamily="18" charset="0"/>
                              <a:ea typeface="KaiTi" panose="02010609060101010101" pitchFamily="49" charset="-122"/>
                            </a:rPr>
                            <m:t>𝐵</m:t>
                          </m:r>
                        </m:e>
                      </m:acc>
                      <m:r>
                        <a:rPr lang="en-US" altLang="zh-CN" sz="2400" i="1">
                          <a:solidFill>
                            <a:srgbClr val="FF0000"/>
                          </a:solidFill>
                          <a:latin typeface="Cambria Math" panose="02040503050406030204" pitchFamily="18" charset="0"/>
                          <a:ea typeface="KaiTi" panose="02010609060101010101" pitchFamily="49" charset="-122"/>
                        </a:rPr>
                        <m:t>𝐶</m:t>
                      </m:r>
                      <m:r>
                        <a:rPr lang="en-US" altLang="zh-CN" sz="2400" i="1">
                          <a:solidFill>
                            <a:srgbClr val="FF0000"/>
                          </a:solidFill>
                          <a:latin typeface="Cambria Math" panose="02040503050406030204" pitchFamily="18" charset="0"/>
                          <a:ea typeface="KaiTi" panose="02010609060101010101" pitchFamily="49" charset="-122"/>
                        </a:rPr>
                        <m:t>+</m:t>
                      </m:r>
                      <m:r>
                        <a:rPr lang="en-US" altLang="zh-CN" sz="2400" i="1">
                          <a:solidFill>
                            <a:srgbClr val="FF0000"/>
                          </a:solidFill>
                          <a:latin typeface="Cambria Math" panose="02040503050406030204" pitchFamily="18" charset="0"/>
                          <a:ea typeface="KaiTi" panose="02010609060101010101" pitchFamily="49" charset="-122"/>
                        </a:rPr>
                        <m:t>𝐴𝐵𝐶</m:t>
                      </m:r>
                      <m:r>
                        <a:rPr lang="zh-CN" altLang="en-US" sz="2400" b="0" i="1" smtClean="0">
                          <a:solidFill>
                            <a:srgbClr val="FF0000"/>
                          </a:solidFill>
                          <a:latin typeface="Cambria Math" panose="02040503050406030204" pitchFamily="18" charset="0"/>
                          <a:ea typeface="KaiTi" panose="02010609060101010101" pitchFamily="49" charset="-122"/>
                        </a:rPr>
                        <m:t>  </m:t>
                      </m:r>
                    </m:oMath>
                  </m:oMathPara>
                </a14:m>
                <a:endParaRPr lang="en-US" altLang="zh-CN" sz="2400" dirty="0">
                  <a:solidFill>
                    <a:srgbClr val="FF0000"/>
                  </a:solidFill>
                </a:endParaRPr>
              </a:p>
            </p:txBody>
          </p:sp>
        </mc:Choice>
        <mc:Fallback xmlns="">
          <p:sp>
            <p:nvSpPr>
              <p:cNvPr id="8" name="文本框 7">
                <a:extLst>
                  <a:ext uri="{FF2B5EF4-FFF2-40B4-BE49-F238E27FC236}">
                    <a16:creationId xmlns:a16="http://schemas.microsoft.com/office/drawing/2014/main" id="{988C8FC8-D6FC-AA20-DDE8-FF44FE65B3AA}"/>
                  </a:ext>
                </a:extLst>
              </p:cNvPr>
              <p:cNvSpPr txBox="1">
                <a:spLocks noRot="1" noChangeAspect="1" noMove="1" noResize="1" noEditPoints="1" noAdjustHandles="1" noChangeArrowheads="1" noChangeShapeType="1" noTextEdit="1"/>
              </p:cNvSpPr>
              <p:nvPr/>
            </p:nvSpPr>
            <p:spPr>
              <a:xfrm>
                <a:off x="6401174" y="2675920"/>
                <a:ext cx="4680679" cy="554960"/>
              </a:xfrm>
              <a:prstGeom prst="rect">
                <a:avLst/>
              </a:prstGeom>
              <a:blipFill>
                <a:blip r:embed="rId3"/>
                <a:stretch>
                  <a:fillRect b="-8889"/>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DDBAF6A6-5BA6-261B-4D12-2FEC4F2B6C7D}"/>
              </a:ext>
            </a:extLst>
          </p:cNvPr>
          <p:cNvGraphicFramePr>
            <a:graphicFrameLocks noGrp="1"/>
          </p:cNvGraphicFramePr>
          <p:nvPr>
            <p:extLst>
              <p:ext uri="{D42A27DB-BD31-4B8C-83A1-F6EECF244321}">
                <p14:modId xmlns:p14="http://schemas.microsoft.com/office/powerpoint/2010/main" val="1772232734"/>
              </p:ext>
            </p:extLst>
          </p:nvPr>
        </p:nvGraphicFramePr>
        <p:xfrm>
          <a:off x="7101894" y="3220319"/>
          <a:ext cx="3279238" cy="3627120"/>
        </p:xfrm>
        <a:graphic>
          <a:graphicData uri="http://schemas.openxmlformats.org/drawingml/2006/table">
            <a:tbl>
              <a:tblPr firstRow="1" bandRow="1">
                <a:tableStyleId>{5C22544A-7EE6-4342-B048-85BDC9FD1C3A}</a:tableStyleId>
              </a:tblPr>
              <a:tblGrid>
                <a:gridCol w="910840">
                  <a:extLst>
                    <a:ext uri="{9D8B030D-6E8A-4147-A177-3AD203B41FA5}">
                      <a16:colId xmlns:a16="http://schemas.microsoft.com/office/drawing/2014/main" val="1008211593"/>
                    </a:ext>
                  </a:extLst>
                </a:gridCol>
                <a:gridCol w="779566">
                  <a:extLst>
                    <a:ext uri="{9D8B030D-6E8A-4147-A177-3AD203B41FA5}">
                      <a16:colId xmlns:a16="http://schemas.microsoft.com/office/drawing/2014/main" val="1256263173"/>
                    </a:ext>
                  </a:extLst>
                </a:gridCol>
                <a:gridCol w="853812">
                  <a:extLst>
                    <a:ext uri="{9D8B030D-6E8A-4147-A177-3AD203B41FA5}">
                      <a16:colId xmlns:a16="http://schemas.microsoft.com/office/drawing/2014/main" val="2680300690"/>
                    </a:ext>
                  </a:extLst>
                </a:gridCol>
                <a:gridCol w="735020">
                  <a:extLst>
                    <a:ext uri="{9D8B030D-6E8A-4147-A177-3AD203B41FA5}">
                      <a16:colId xmlns:a16="http://schemas.microsoft.com/office/drawing/2014/main" val="4235302942"/>
                    </a:ext>
                  </a:extLst>
                </a:gridCol>
              </a:tblGrid>
              <a:tr h="370840">
                <a:tc>
                  <a:txBody>
                    <a:bodyPr/>
                    <a:lstStyle/>
                    <a:p>
                      <a:pPr algn="ctr"/>
                      <a:r>
                        <a:rPr lang="en-US" altLang="zh-CN" sz="2400" dirty="0">
                          <a:latin typeface="Songti SC" panose="02010600040101010101" pitchFamily="2" charset="-122"/>
                          <a:ea typeface="Songti SC" panose="02010600040101010101" pitchFamily="2" charset="-122"/>
                        </a:rPr>
                        <a:t>A</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B</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C</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tc>
                  <a:txBody>
                    <a:bodyPr/>
                    <a:lstStyle/>
                    <a:p>
                      <a:pPr algn="ctr"/>
                      <a:r>
                        <a:rPr lang="en-US" altLang="zh-CN" sz="2400" dirty="0">
                          <a:latin typeface="Songti SC" panose="02010600040101010101" pitchFamily="2" charset="-122"/>
                          <a:ea typeface="Songti SC" panose="02010600040101010101" pitchFamily="2" charset="-122"/>
                        </a:rPr>
                        <a:t>Y</a:t>
                      </a:r>
                      <a:endParaRPr lang="zh-CN" altLang="en-US" sz="2400" dirty="0">
                        <a:latin typeface="Songti SC" panose="02010600040101010101" pitchFamily="2" charset="-122"/>
                        <a:ea typeface="Songti SC" panose="02010600040101010101" pitchFamily="2" charset="-122"/>
                      </a:endParaRPr>
                    </a:p>
                  </a:txBody>
                  <a:tcP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91039893"/>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412073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7202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7425602"/>
                  </a:ext>
                </a:extLst>
              </a:tr>
              <a:tr h="370840">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9064748"/>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218322"/>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5015479"/>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0</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0</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758375"/>
                  </a:ext>
                </a:extLst>
              </a:tr>
              <a:tr h="370840">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a:r>
                        <a:rPr lang="en-US" altLang="zh-CN" sz="2000" dirty="0">
                          <a:latin typeface="Myriad Pro" panose="020B0503030403020204" pitchFamily="34" charset="0"/>
                          <a:ea typeface="KaiTi" panose="02010609060101010101" pitchFamily="49" charset="-122"/>
                        </a:rPr>
                        <a:t>1</a:t>
                      </a:r>
                      <a:endParaRPr lang="zh-CN" altLang="en-US" sz="2000" dirty="0">
                        <a:latin typeface="Myriad Pro" panose="020B0503030403020204" pitchFamily="34" charset="0"/>
                        <a:ea typeface="KaiTi" panose="02010609060101010101" pitchFamily="49" charset="-122"/>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rPr>
                        <a:t>1</a:t>
                      </a:r>
                      <a:endParaRPr kumimoji="0" lang="zh-CN" altLang="en-US" sz="2000" b="0" i="0" u="none" strike="noStrike" kern="1200" cap="none" spc="0" normalizeH="0" baseline="0" noProof="0" dirty="0">
                        <a:ln>
                          <a:noFill/>
                        </a:ln>
                        <a:solidFill>
                          <a:prstClr val="black"/>
                        </a:solidFill>
                        <a:effectLst/>
                        <a:uLnTx/>
                        <a:uFillTx/>
                        <a:latin typeface="Myriad Pro" panose="020B0503030403020204" pitchFamily="34" charset="0"/>
                        <a:ea typeface="KaiTi" panose="02010609060101010101" pitchFamily="49" charset="-122"/>
                        <a:cs typeface="+mn-cs"/>
                      </a:endParaRP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476722"/>
                  </a:ext>
                </a:extLst>
              </a:tr>
            </a:tbl>
          </a:graphicData>
        </a:graphic>
      </p:graphicFrame>
      <p:sp>
        <p:nvSpPr>
          <p:cNvPr id="2" name="灯片编号占位符 1">
            <a:extLst>
              <a:ext uri="{FF2B5EF4-FFF2-40B4-BE49-F238E27FC236}">
                <a16:creationId xmlns:a16="http://schemas.microsoft.com/office/drawing/2014/main" id="{CBCA7862-2329-944C-C45B-3CEBD4A5EE7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/90</a:t>
            </a:r>
            <a:endParaRPr kumimoji="1" lang="zh-CN" altLang="en-US" dirty="0"/>
          </a:p>
        </p:txBody>
      </p:sp>
    </p:spTree>
    <p:extLst>
      <p:ext uri="{BB962C8B-B14F-4D97-AF65-F5344CB8AC3E}">
        <p14:creationId xmlns:p14="http://schemas.microsoft.com/office/powerpoint/2010/main" val="1326184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第二章   数字逻辑基础</a:t>
            </a:r>
          </a:p>
        </p:txBody>
      </p:sp>
      <p:sp>
        <p:nvSpPr>
          <p:cNvPr id="2" name="文本框 1">
            <a:extLst>
              <a:ext uri="{FF2B5EF4-FFF2-40B4-BE49-F238E27FC236}">
                <a16:creationId xmlns:a16="http://schemas.microsoft.com/office/drawing/2014/main" id="{5A62D190-C1C3-544D-BD1D-80AF513C6EDC}"/>
              </a:ext>
            </a:extLst>
          </p:cNvPr>
          <p:cNvSpPr txBox="1"/>
          <p:nvPr/>
        </p:nvSpPr>
        <p:spPr>
          <a:xfrm>
            <a:off x="598549" y="779412"/>
            <a:ext cx="10448144" cy="6078587"/>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逻辑代数的基本概念、公式和定理</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基本和常用逻辑运算</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公式和定理</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逻辑函数的化简方法</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逻辑函数的标准与或式和最简式</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逻辑函数的公式化简法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逻辑函数的图形化简法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ea"/>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具有约束的逻辑函数的化简</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342900" indent="-342900">
              <a:spcBef>
                <a:spcPts val="2400"/>
              </a:spcBef>
              <a:buFont typeface="+mj-lt"/>
              <a:buAutoNum type="ea1JpnChsDb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逻辑函数的表示方法及其相互之间的转换</a:t>
            </a: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几种表示逻辑函数的方法</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solidFill>
                  <a:schemeClr val="bg1">
                    <a:lumMod val="50000"/>
                  </a:schemeClr>
                </a:solidFill>
                <a:latin typeface="KaiTi" panose="02010609060101010101" pitchFamily="49" charset="-122"/>
                <a:ea typeface="KaiTi" panose="02010609060101010101" pitchFamily="49" charset="-122"/>
              </a:rPr>
              <a:t>几种表示方法之间的转换</a:t>
            </a:r>
            <a:endParaRPr kumimoji="1" lang="en-US" altLang="zh-CN" sz="2400" dirty="0">
              <a:solidFill>
                <a:schemeClr val="bg1">
                  <a:lumMod val="50000"/>
                </a:schemeClr>
              </a:solidFill>
              <a:latin typeface="KaiTi" panose="02010609060101010101" pitchFamily="49" charset="-122"/>
              <a:ea typeface="KaiTi" panose="02010609060101010101" pitchFamily="49" charset="-122"/>
            </a:endParaRPr>
          </a:p>
          <a:p>
            <a:pPr marL="971550" lvl="1" indent="-514350">
              <a:spcBef>
                <a:spcPts val="600"/>
              </a:spcBef>
              <a:buFont typeface="+mj-lt"/>
              <a:buAutoNum type="arabicPeriod"/>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KaiTi" panose="02010609060101010101" pitchFamily="49" charset="-122"/>
                <a:ea typeface="KaiTi" panose="02010609060101010101" pitchFamily="49" charset="-122"/>
              </a:rPr>
              <a:t>Multisim</a:t>
            </a:r>
            <a:r>
              <a:rPr kumimoji="1" lang="zh-CN" altLang="en-US" sz="2400" dirty="0">
                <a:latin typeface="KaiTi" panose="02010609060101010101" pitchFamily="49" charset="-122"/>
                <a:ea typeface="KaiTi" panose="02010609060101010101" pitchFamily="49" charset="-122"/>
              </a:rPr>
              <a:t>进行逻辑函数的化简与变换</a:t>
            </a:r>
            <a:endParaRPr kumimoji="1" lang="en-US" altLang="zh-CN" sz="2400" dirty="0">
              <a:latin typeface="KaiTi" panose="02010609060101010101" pitchFamily="49" charset="-122"/>
              <a:ea typeface="KaiTi" panose="02010609060101010101" pitchFamily="49" charset="-122"/>
            </a:endParaRPr>
          </a:p>
        </p:txBody>
      </p:sp>
      <p:sp>
        <p:nvSpPr>
          <p:cNvPr id="3" name="灯片编号占位符 2">
            <a:extLst>
              <a:ext uri="{FF2B5EF4-FFF2-40B4-BE49-F238E27FC236}">
                <a16:creationId xmlns:a16="http://schemas.microsoft.com/office/drawing/2014/main" id="{8C6CDF11-3728-4120-75A8-8832D47D110B}"/>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/90</a:t>
            </a:r>
            <a:endParaRPr kumimoji="1" lang="zh-CN" altLang="en-US" dirty="0"/>
          </a:p>
        </p:txBody>
      </p:sp>
    </p:spTree>
    <p:extLst>
      <p:ext uri="{BB962C8B-B14F-4D97-AF65-F5344CB8AC3E}">
        <p14:creationId xmlns:p14="http://schemas.microsoft.com/office/powerpoint/2010/main" val="782980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3.3</a:t>
            </a:r>
            <a:r>
              <a:rPr kumimoji="1" lang="zh-CN" altLang="en-US" dirty="0"/>
              <a:t> 用</a:t>
            </a:r>
            <a:r>
              <a:rPr kumimoji="1" lang="en-US" altLang="zh-CN" dirty="0"/>
              <a:t>Multisim</a:t>
            </a:r>
            <a:r>
              <a:rPr kumimoji="1" lang="zh-CN" altLang="en-US" dirty="0"/>
              <a:t>进行逻辑函数的化简与变换</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3541611"/>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电子设计自动化（</a:t>
            </a:r>
            <a:r>
              <a:rPr kumimoji="1" lang="en-US" altLang="zh-CN" sz="2800" dirty="0">
                <a:latin typeface="Myriad Pro" panose="020B0503030403020204" pitchFamily="34" charset="0"/>
                <a:ea typeface="Songti SC" panose="02010600040101010101" pitchFamily="2" charset="-122"/>
              </a:rPr>
              <a:t>Electronic</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design</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automation,</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EDA</a:t>
            </a:r>
            <a:r>
              <a:rPr kumimoji="1" lang="zh-CN" altLang="en-US" sz="2800" dirty="0">
                <a:latin typeface="Myriad Pro" panose="020B0503030403020204" pitchFamily="34" charset="0"/>
                <a:ea typeface="Songti SC" panose="02010600040101010101" pitchFamily="2" charset="-122"/>
              </a:rPr>
              <a:t>）技术</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随着半导体技术、集成技术的飞速发展，电子器件的更新速度越来越快，电子电路的复杂程度也日益提高</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以计算机为工作平台，融合应用电子技术、计算机技术、智能化技术的最新成果，研制而成的各种计算机辅助设计（</a:t>
            </a:r>
            <a:r>
              <a:rPr kumimoji="1" lang="en-US" altLang="zh-CN" sz="2400" dirty="0">
                <a:latin typeface="Myriad Pro" panose="020B0503030403020204" pitchFamily="34" charset="0"/>
                <a:ea typeface="KaiTi" panose="02010609060101010101" pitchFamily="49" charset="-122"/>
              </a:rPr>
              <a:t>Computer</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aided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CAD</a:t>
            </a:r>
            <a:r>
              <a:rPr kumimoji="1" lang="zh-CN" altLang="en-US" sz="2400" dirty="0">
                <a:latin typeface="KaiTi" panose="02010609060101010101" pitchFamily="49" charset="-122"/>
                <a:ea typeface="KaiTi" panose="02010609060101010101" pitchFamily="49" charset="-122"/>
              </a:rPr>
              <a:t>）软件</a:t>
            </a:r>
            <a:endParaRPr kumimoji="1" lang="en-US" altLang="zh-CN" sz="2400" dirty="0">
              <a:latin typeface="KaiTi" panose="02010609060101010101" pitchFamily="49" charset="-122"/>
              <a:ea typeface="KaiTi" panose="02010609060101010101" pitchFamily="49" charset="-122"/>
            </a:endParaRPr>
          </a:p>
          <a:p>
            <a:pPr marL="800100" lvl="1" indent="-342900">
              <a:lnSpc>
                <a:spcPct val="114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a:t>
            </a:r>
            <a:r>
              <a:rPr kumimoji="1" lang="en-US" altLang="zh-CN" sz="2400" dirty="0">
                <a:latin typeface="Myriad Pro" panose="020B0503030403020204" pitchFamily="34" charset="0"/>
                <a:ea typeface="KaiTi" panose="02010609060101010101" pitchFamily="49" charset="-122"/>
              </a:rPr>
              <a:t>CAD</a:t>
            </a:r>
            <a:r>
              <a:rPr kumimoji="1" lang="zh-CN" altLang="en-US" sz="2400" dirty="0">
                <a:latin typeface="Myriad Pro" panose="020B0503030403020204" pitchFamily="34" charset="0"/>
                <a:ea typeface="KaiTi" panose="02010609060101010101" pitchFamily="49" charset="-122"/>
              </a:rPr>
              <a:t>软件可应用于电路性能和参数的分析、运行状态的仿真分析、集成电路芯片的设计、可编程器件的设计以及印制电路板的设计</a:t>
            </a:r>
            <a:endParaRPr kumimoji="1" lang="en-US" altLang="zh-CN" sz="2400" dirty="0">
              <a:latin typeface="Myriad Pro" panose="020B0503030403020204" pitchFamily="34" charset="0"/>
              <a:ea typeface="KaiTi" panose="02010609060101010101" pitchFamily="49" charset="-122"/>
            </a:endParaRPr>
          </a:p>
        </p:txBody>
      </p:sp>
      <p:sp>
        <p:nvSpPr>
          <p:cNvPr id="3" name="灯片编号占位符 2">
            <a:extLst>
              <a:ext uri="{FF2B5EF4-FFF2-40B4-BE49-F238E27FC236}">
                <a16:creationId xmlns:a16="http://schemas.microsoft.com/office/drawing/2014/main" id="{81FC6CEA-3310-F974-5072-20EE8650B030}"/>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/90</a:t>
            </a:r>
            <a:endParaRPr kumimoji="1" lang="zh-CN" altLang="en-US" dirty="0"/>
          </a:p>
        </p:txBody>
      </p:sp>
    </p:spTree>
    <p:extLst>
      <p:ext uri="{BB962C8B-B14F-4D97-AF65-F5344CB8AC3E}">
        <p14:creationId xmlns:p14="http://schemas.microsoft.com/office/powerpoint/2010/main" val="342420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3.3</a:t>
            </a:r>
            <a:r>
              <a:rPr kumimoji="1" lang="zh-CN" altLang="en-US" dirty="0"/>
              <a:t> 用</a:t>
            </a:r>
            <a:r>
              <a:rPr kumimoji="1" lang="en-US" altLang="zh-CN" dirty="0"/>
              <a:t>Multisim</a:t>
            </a:r>
            <a:r>
              <a:rPr kumimoji="1" lang="zh-CN" altLang="en-US" dirty="0"/>
              <a:t>进行逻辑函数的化简与变换</a:t>
            </a:r>
          </a:p>
        </p:txBody>
      </p:sp>
      <p:sp>
        <p:nvSpPr>
          <p:cNvPr id="6" name="文本框 5">
            <a:extLst>
              <a:ext uri="{FF2B5EF4-FFF2-40B4-BE49-F238E27FC236}">
                <a16:creationId xmlns:a16="http://schemas.microsoft.com/office/drawing/2014/main" id="{1DCDD22C-B2E8-F74B-AD9B-1399F20913E7}"/>
              </a:ext>
            </a:extLst>
          </p:cNvPr>
          <p:cNvSpPr txBox="1"/>
          <p:nvPr/>
        </p:nvSpPr>
        <p:spPr>
          <a:xfrm>
            <a:off x="0" y="958485"/>
            <a:ext cx="12192000" cy="244515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在各类</a:t>
            </a:r>
            <a:r>
              <a:rPr kumimoji="1" lang="en-US" altLang="zh-CN" sz="2800" dirty="0">
                <a:latin typeface="Myriad Pro" panose="020B0503030403020204" pitchFamily="34" charset="0"/>
                <a:ea typeface="Songti SC" panose="02010600040101010101" pitchFamily="2" charset="-122"/>
              </a:rPr>
              <a:t>CAD</a:t>
            </a:r>
            <a:r>
              <a:rPr kumimoji="1" lang="zh-CN" altLang="en-US" sz="2800" dirty="0">
                <a:latin typeface="Myriad Pro" panose="020B0503030403020204" pitchFamily="34" charset="0"/>
                <a:ea typeface="Songti SC" panose="02010600040101010101" pitchFamily="2" charset="-122"/>
              </a:rPr>
              <a:t>软件中，</a:t>
            </a:r>
            <a:r>
              <a:rPr kumimoji="1" lang="en-US" altLang="zh-CN" sz="2800" dirty="0">
                <a:latin typeface="Myriad Pro" panose="020B0503030403020204" pitchFamily="34" charset="0"/>
                <a:ea typeface="Songti SC" panose="02010600040101010101" pitchFamily="2" charset="-122"/>
              </a:rPr>
              <a:t>Multisim</a:t>
            </a:r>
            <a:r>
              <a:rPr kumimoji="1" lang="zh-CN" altLang="en-US" sz="2800" dirty="0">
                <a:latin typeface="Myriad Pro" panose="020B0503030403020204" pitchFamily="34" charset="0"/>
                <a:ea typeface="Songti SC" panose="02010600040101010101" pitchFamily="2" charset="-122"/>
              </a:rPr>
              <a:t>是常用的</a:t>
            </a:r>
            <a:r>
              <a:rPr kumimoji="1" lang="en-US" altLang="zh-CN" sz="2800" dirty="0">
                <a:latin typeface="Myriad Pro" panose="020B0503030403020204" pitchFamily="34" charset="0"/>
                <a:ea typeface="Songti SC" panose="02010600040101010101" pitchFamily="2" charset="-122"/>
              </a:rPr>
              <a:t>EDA</a:t>
            </a:r>
            <a:r>
              <a:rPr kumimoji="1" lang="zh-CN" altLang="en-US" sz="2800" dirty="0">
                <a:latin typeface="Myriad Pro" panose="020B0503030403020204" pitchFamily="34" charset="0"/>
                <a:ea typeface="Songti SC" panose="02010600040101010101" pitchFamily="2" charset="-122"/>
              </a:rPr>
              <a:t>仿真软件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满足对一般的数字电路、模拟电路以及数字</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模拟混合电路进行分析和设计的需要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a:t>
            </a:r>
            <a:r>
              <a:rPr kumimoji="1" lang="en-US" altLang="zh-CN" sz="2400" dirty="0" err="1">
                <a:latin typeface="Myriad Pro" panose="020B0503030403020204" pitchFamily="34" charset="0"/>
                <a:ea typeface="KaiTi" panose="02010609060101010101" pitchFamily="49" charset="-122"/>
              </a:rPr>
              <a:t>Ultiroute</a:t>
            </a:r>
            <a:r>
              <a:rPr kumimoji="1" lang="zh-CN" altLang="en-US" sz="2400" dirty="0">
                <a:latin typeface="Myriad Pro" panose="020B0503030403020204" pitchFamily="34" charset="0"/>
                <a:ea typeface="KaiTi" panose="02010609060101010101" pitchFamily="49" charset="-122"/>
              </a:rPr>
              <a:t>软件配合使用，可以自动完成从电路原理图输入到印制电路板设计的全部设计过程</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用户界面友好、直观，使用非常方便，易学易用</a:t>
            </a:r>
            <a:endParaRPr kumimoji="1" lang="en-US" altLang="zh-CN" sz="2400" dirty="0">
              <a:latin typeface="Myriad Pro" panose="020B0503030403020204" pitchFamily="34" charset="0"/>
              <a:ea typeface="KaiTi" panose="02010609060101010101" pitchFamily="49" charset="-122"/>
            </a:endParaRPr>
          </a:p>
        </p:txBody>
      </p:sp>
      <p:sp>
        <p:nvSpPr>
          <p:cNvPr id="7" name="文本框 6">
            <a:extLst>
              <a:ext uri="{FF2B5EF4-FFF2-40B4-BE49-F238E27FC236}">
                <a16:creationId xmlns:a16="http://schemas.microsoft.com/office/drawing/2014/main" id="{E8B5B904-6FC5-6371-0D3E-1F8F57052D6B}"/>
              </a:ext>
            </a:extLst>
          </p:cNvPr>
          <p:cNvSpPr txBox="1"/>
          <p:nvPr/>
        </p:nvSpPr>
        <p:spPr>
          <a:xfrm>
            <a:off x="2417491" y="4160526"/>
            <a:ext cx="7357017" cy="1414875"/>
          </a:xfrm>
          <a:prstGeom prst="rect">
            <a:avLst/>
          </a:prstGeom>
          <a:noFill/>
        </p:spPr>
        <p:txBody>
          <a:bodyPr wrap="square">
            <a:spAutoFit/>
          </a:bodyPr>
          <a:lstStyle/>
          <a:p>
            <a:pPr lvl="1">
              <a:lnSpc>
                <a:spcPct val="114000"/>
              </a:lnSpc>
              <a:spcBef>
                <a:spcPts val="600"/>
              </a:spcBef>
            </a:pPr>
            <a:r>
              <a:rPr kumimoji="1" lang="zh-CN" altLang="en-US" sz="2400" dirty="0">
                <a:latin typeface="Myriad Pro" panose="020B0503030403020204" pitchFamily="34" charset="0"/>
                <a:ea typeface="Songti SC" panose="02010600040101010101" pitchFamily="2" charset="-122"/>
              </a:rPr>
              <a:t>课后自主练习：</a:t>
            </a:r>
            <a:endParaRPr kumimoji="1" lang="en-US" altLang="zh-CN" sz="2400" dirty="0">
              <a:latin typeface="Myriad Pro" panose="020B0503030403020204" pitchFamily="34" charset="0"/>
              <a:ea typeface="Songti SC" panose="02010600040101010101" pitchFamily="2" charset="-122"/>
            </a:endParaRPr>
          </a:p>
          <a:p>
            <a:pPr lvl="1">
              <a:lnSpc>
                <a:spcPct val="114000"/>
              </a:lnSpc>
              <a:spcBef>
                <a:spcPts val="600"/>
              </a:spcBef>
            </a:pPr>
            <a:r>
              <a:rPr kumimoji="1" lang="zh-CN" altLang="en-US" sz="2400" dirty="0">
                <a:latin typeface="Myriad Pro" panose="020B0503030403020204" pitchFamily="34" charset="0"/>
                <a:ea typeface="Songti SC" panose="02010600040101010101" pitchFamily="2" charset="-122"/>
              </a:rPr>
              <a:t>使用</a:t>
            </a:r>
            <a:r>
              <a:rPr kumimoji="1" lang="en-US" altLang="zh-CN" sz="2400" dirty="0">
                <a:latin typeface="Myriad Pro" panose="020B0503030403020204" pitchFamily="34" charset="0"/>
                <a:ea typeface="Songti SC" panose="02010600040101010101" pitchFamily="2" charset="-122"/>
              </a:rPr>
              <a:t>Multisim</a:t>
            </a:r>
            <a:r>
              <a:rPr kumimoji="1" lang="zh-CN" altLang="en-US" sz="2400" dirty="0">
                <a:latin typeface="Myriad Pro" panose="020B0503030403020204" pitchFamily="34" charset="0"/>
                <a:ea typeface="Songti SC" panose="02010600040101010101" pitchFamily="2" charset="-122"/>
              </a:rPr>
              <a:t>软件在逻辑函数的真值表、标准与或式、最简与或式以及逻辑图之间任意进行转换</a:t>
            </a:r>
            <a:endParaRPr kumimoji="1" lang="en-US" altLang="zh-CN" sz="2400" dirty="0">
              <a:latin typeface="Myriad Pro" panose="020B0503030403020204" pitchFamily="34" charset="0"/>
              <a:ea typeface="Songti SC" panose="02010600040101010101" pitchFamily="2" charset="-122"/>
            </a:endParaRPr>
          </a:p>
        </p:txBody>
      </p:sp>
      <p:sp>
        <p:nvSpPr>
          <p:cNvPr id="3" name="灯片编号占位符 2">
            <a:extLst>
              <a:ext uri="{FF2B5EF4-FFF2-40B4-BE49-F238E27FC236}">
                <a16:creationId xmlns:a16="http://schemas.microsoft.com/office/drawing/2014/main" id="{12F6E4A6-8743-8C7F-7B8A-4D91BE0A9BAD}"/>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/90</a:t>
            </a:r>
            <a:endParaRPr kumimoji="1" lang="zh-CN" altLang="en-US" dirty="0"/>
          </a:p>
        </p:txBody>
      </p:sp>
    </p:spTree>
    <p:extLst>
      <p:ext uri="{BB962C8B-B14F-4D97-AF65-F5344CB8AC3E}">
        <p14:creationId xmlns:p14="http://schemas.microsoft.com/office/powerpoint/2010/main" val="35363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小结</a:t>
            </a:r>
          </a:p>
        </p:txBody>
      </p:sp>
      <p:sp>
        <p:nvSpPr>
          <p:cNvPr id="23" name="文本框 22">
            <a:extLst>
              <a:ext uri="{FF2B5EF4-FFF2-40B4-BE49-F238E27FC236}">
                <a16:creationId xmlns:a16="http://schemas.microsoft.com/office/drawing/2014/main" id="{BEA27B12-1DB7-C36B-84E1-B9572DBD8CE9}"/>
              </a:ext>
            </a:extLst>
          </p:cNvPr>
          <p:cNvSpPr txBox="1"/>
          <p:nvPr/>
        </p:nvSpPr>
        <p:spPr>
          <a:xfrm>
            <a:off x="0" y="830881"/>
            <a:ext cx="12192000" cy="154978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常用逻辑关系及运算</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solidFill>
                  <a:srgbClr val="0000FF"/>
                </a:solidFill>
                <a:latin typeface="Myriad Pro" panose="020B0503030403020204" pitchFamily="34" charset="0"/>
                <a:ea typeface="KaiTi" panose="02010609060101010101" pitchFamily="49" charset="-122"/>
              </a:rPr>
              <a:t>三种基本逻辑运算</a:t>
            </a:r>
            <a:r>
              <a:rPr kumimoji="1" lang="zh-CN" altLang="en-US" sz="2400" dirty="0">
                <a:latin typeface="Myriad Pro" panose="020B0503030403020204" pitchFamily="34" charset="0"/>
                <a:ea typeface="KaiTi" panose="02010609060101010101" pitchFamily="49" charset="-122"/>
              </a:rPr>
              <a:t>：与 、或、非</a:t>
            </a:r>
          </a:p>
          <a:p>
            <a:pPr marL="800100" lvl="1" indent="-342900">
              <a:lnSpc>
                <a:spcPct val="114000"/>
              </a:lnSpc>
              <a:spcBef>
                <a:spcPts val="600"/>
              </a:spcBef>
              <a:buFont typeface="Lucida Grande" panose="020B0600040502020204" pitchFamily="34" charset="0"/>
              <a:buChar char="▪"/>
            </a:pPr>
            <a:r>
              <a:rPr kumimoji="1" lang="zh-CN" altLang="en-US" sz="2400" dirty="0">
                <a:solidFill>
                  <a:srgbClr val="0000FF"/>
                </a:solidFill>
                <a:latin typeface="Myriad Pro" panose="020B0503030403020204" pitchFamily="34" charset="0"/>
                <a:ea typeface="KaiTi" panose="02010609060101010101" pitchFamily="49" charset="-122"/>
              </a:rPr>
              <a:t>四种复合逻辑运算</a:t>
            </a:r>
            <a:r>
              <a:rPr kumimoji="1" lang="zh-CN" altLang="en-US" sz="2400" dirty="0">
                <a:latin typeface="Myriad Pro" panose="020B0503030403020204" pitchFamily="34" charset="0"/>
                <a:ea typeface="KaiTi" panose="02010609060101010101" pitchFamily="49" charset="-122"/>
              </a:rPr>
              <a:t>：与非 、或非、与或非、异或</a:t>
            </a:r>
          </a:p>
        </p:txBody>
      </p:sp>
      <p:sp>
        <p:nvSpPr>
          <p:cNvPr id="24" name="AutoShape 17">
            <a:extLst>
              <a:ext uri="{FF2B5EF4-FFF2-40B4-BE49-F238E27FC236}">
                <a16:creationId xmlns:a16="http://schemas.microsoft.com/office/drawing/2014/main" id="{5382209A-6778-B6F6-67BE-62C53F2CB300}"/>
              </a:ext>
            </a:extLst>
          </p:cNvPr>
          <p:cNvSpPr>
            <a:spLocks noChangeArrowheads="1"/>
          </p:cNvSpPr>
          <p:nvPr/>
        </p:nvSpPr>
        <p:spPr bwMode="auto">
          <a:xfrm>
            <a:off x="2990850" y="2860178"/>
            <a:ext cx="6210300" cy="476250"/>
          </a:xfrm>
          <a:prstGeom prst="wedgeRectCallout">
            <a:avLst>
              <a:gd name="adj1" fmla="val 21782"/>
              <a:gd name="adj2" fmla="val -46854"/>
            </a:avLst>
          </a:prstGeom>
          <a:solidFill>
            <a:srgbClr val="FFFFCC"/>
          </a:solidFill>
          <a:ln w="9525">
            <a:solidFill>
              <a:srgbClr val="99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2400" dirty="0">
                <a:solidFill>
                  <a:srgbClr val="663300"/>
                </a:solidFill>
                <a:latin typeface="Songti SC" panose="02010600040101010101" pitchFamily="2" charset="-122"/>
                <a:ea typeface="Songti SC" panose="02010600040101010101" pitchFamily="2" charset="-122"/>
              </a:rPr>
              <a:t>真值表       函数式       逻辑符号</a:t>
            </a:r>
          </a:p>
        </p:txBody>
      </p:sp>
      <p:sp>
        <p:nvSpPr>
          <p:cNvPr id="25" name="文本框 24">
            <a:extLst>
              <a:ext uri="{FF2B5EF4-FFF2-40B4-BE49-F238E27FC236}">
                <a16:creationId xmlns:a16="http://schemas.microsoft.com/office/drawing/2014/main" id="{3E17CADA-CF9B-5934-0265-A031E0DD6CFC}"/>
              </a:ext>
            </a:extLst>
          </p:cNvPr>
          <p:cNvSpPr txBox="1"/>
          <p:nvPr/>
        </p:nvSpPr>
        <p:spPr>
          <a:xfrm>
            <a:off x="0" y="3881976"/>
            <a:ext cx="12192000" cy="1970796"/>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逻辑代数的公式和定理 </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是推演、变换和化简逻辑函数的依据，有些与普通代数相同，有些则完全不同，要认真加以区别</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这些定理中，</a:t>
            </a:r>
            <a:r>
              <a:rPr kumimoji="1" lang="zh-CN" altLang="en-US" sz="2400" dirty="0">
                <a:solidFill>
                  <a:srgbClr val="0000FF"/>
                </a:solidFill>
                <a:latin typeface="Myriad Pro" panose="020B0503030403020204" pitchFamily="34" charset="0"/>
                <a:ea typeface="KaiTi" panose="02010609060101010101" pitchFamily="49" charset="-122"/>
              </a:rPr>
              <a:t>摩根定理</a:t>
            </a:r>
            <a:r>
              <a:rPr kumimoji="1" lang="zh-CN" altLang="en-US" sz="2400" dirty="0">
                <a:latin typeface="Myriad Pro" panose="020B0503030403020204" pitchFamily="34" charset="0"/>
                <a:ea typeface="KaiTi" panose="02010609060101010101" pitchFamily="49" charset="-122"/>
              </a:rPr>
              <a:t>最为常用</a:t>
            </a:r>
          </a:p>
        </p:txBody>
      </p:sp>
      <p:sp>
        <p:nvSpPr>
          <p:cNvPr id="2" name="灯片编号占位符 1">
            <a:extLst>
              <a:ext uri="{FF2B5EF4-FFF2-40B4-BE49-F238E27FC236}">
                <a16:creationId xmlns:a16="http://schemas.microsoft.com/office/drawing/2014/main" id="{8E25334B-2AB8-3514-203E-CCC7DF3D8550}"/>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/90</a:t>
            </a:r>
            <a:endParaRPr kumimoji="1" lang="zh-CN" altLang="en-US" dirty="0"/>
          </a:p>
        </p:txBody>
      </p:sp>
    </p:spTree>
    <p:extLst>
      <p:ext uri="{BB962C8B-B14F-4D97-AF65-F5344CB8AC3E}">
        <p14:creationId xmlns:p14="http://schemas.microsoft.com/office/powerpoint/2010/main" val="2505352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小结</a:t>
            </a:r>
          </a:p>
        </p:txBody>
      </p:sp>
      <p:sp>
        <p:nvSpPr>
          <p:cNvPr id="23" name="文本框 22">
            <a:extLst>
              <a:ext uri="{FF2B5EF4-FFF2-40B4-BE49-F238E27FC236}">
                <a16:creationId xmlns:a16="http://schemas.microsoft.com/office/drawing/2014/main" id="{BEA27B12-1DB7-C36B-84E1-B9572DBD8CE9}"/>
              </a:ext>
            </a:extLst>
          </p:cNvPr>
          <p:cNvSpPr txBox="1"/>
          <p:nvPr/>
        </p:nvSpPr>
        <p:spPr>
          <a:xfrm>
            <a:off x="0" y="830881"/>
            <a:ext cx="12192000" cy="1549783"/>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逻辑函数的化简法</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化简的目的是为了获得最简逻辑函数式，从而使逻辑电路简单、成本低、可靠性高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化简的方法主要有公式化简法和图形化简法两种</a:t>
            </a:r>
          </a:p>
        </p:txBody>
      </p:sp>
      <p:sp>
        <p:nvSpPr>
          <p:cNvPr id="7" name="Text Box 4">
            <a:extLst>
              <a:ext uri="{FF2B5EF4-FFF2-40B4-BE49-F238E27FC236}">
                <a16:creationId xmlns:a16="http://schemas.microsoft.com/office/drawing/2014/main" id="{9E530DA6-583A-378E-8BE9-8E738750AFA6}"/>
              </a:ext>
            </a:extLst>
          </p:cNvPr>
          <p:cNvSpPr txBox="1">
            <a:spLocks noChangeArrowheads="1"/>
          </p:cNvSpPr>
          <p:nvPr/>
        </p:nvSpPr>
        <p:spPr bwMode="auto">
          <a:xfrm>
            <a:off x="1762202" y="2680165"/>
            <a:ext cx="4089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latin typeface="Songti SC" panose="02010600040101010101" pitchFamily="2" charset="-122"/>
                <a:ea typeface="Songti SC" panose="02010600040101010101" pitchFamily="2" charset="-122"/>
              </a:rPr>
              <a:t>1. </a:t>
            </a:r>
            <a:r>
              <a:rPr lang="zh-CN" altLang="en-US" dirty="0">
                <a:solidFill>
                  <a:srgbClr val="FF0066"/>
                </a:solidFill>
                <a:latin typeface="Songti SC" panose="02010600040101010101" pitchFamily="2" charset="-122"/>
                <a:ea typeface="Songti SC" panose="02010600040101010101" pitchFamily="2" charset="-122"/>
              </a:rPr>
              <a:t>公式化简法：</a:t>
            </a:r>
          </a:p>
        </p:txBody>
      </p:sp>
      <p:sp>
        <p:nvSpPr>
          <p:cNvPr id="8" name="Text Box 5">
            <a:extLst>
              <a:ext uri="{FF2B5EF4-FFF2-40B4-BE49-F238E27FC236}">
                <a16:creationId xmlns:a16="http://schemas.microsoft.com/office/drawing/2014/main" id="{4C787E53-2F93-A74E-E911-3FEA59FD069E}"/>
              </a:ext>
            </a:extLst>
          </p:cNvPr>
          <p:cNvSpPr txBox="1">
            <a:spLocks noChangeArrowheads="1"/>
          </p:cNvSpPr>
          <p:nvPr/>
        </p:nvSpPr>
        <p:spPr bwMode="auto">
          <a:xfrm>
            <a:off x="4268865" y="2680165"/>
            <a:ext cx="6275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dirty="0">
                <a:latin typeface="Songti SC" panose="02010600040101010101" pitchFamily="2" charset="-122"/>
                <a:ea typeface="Songti SC" panose="02010600040101010101" pitchFamily="2" charset="-122"/>
              </a:rPr>
              <a:t>可化简任何复杂的逻辑函数，但要求能熟</a:t>
            </a:r>
          </a:p>
          <a:p>
            <a:pPr eaLnBrk="1" hangingPunct="1"/>
            <a:r>
              <a:rPr lang="zh-CN" altLang="en-US" sz="2400" dirty="0">
                <a:latin typeface="Songti SC" panose="02010600040101010101" pitchFamily="2" charset="-122"/>
                <a:ea typeface="Songti SC" panose="02010600040101010101" pitchFamily="2" charset="-122"/>
              </a:rPr>
              <a:t>练和灵活运用逻辑代数的各种公式和定理，并要求具有一定的运算技巧和经验。</a:t>
            </a:r>
          </a:p>
        </p:txBody>
      </p:sp>
      <p:sp>
        <p:nvSpPr>
          <p:cNvPr id="9" name="Text Box 6">
            <a:extLst>
              <a:ext uri="{FF2B5EF4-FFF2-40B4-BE49-F238E27FC236}">
                <a16:creationId xmlns:a16="http://schemas.microsoft.com/office/drawing/2014/main" id="{34FDCA46-CF97-B77D-AEAA-7F111897E0BD}"/>
              </a:ext>
            </a:extLst>
          </p:cNvPr>
          <p:cNvSpPr txBox="1">
            <a:spLocks noChangeArrowheads="1"/>
          </p:cNvSpPr>
          <p:nvPr/>
        </p:nvSpPr>
        <p:spPr bwMode="auto">
          <a:xfrm>
            <a:off x="1793952" y="3948578"/>
            <a:ext cx="4089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a:solidFill>
                  <a:srgbClr val="FF0066"/>
                </a:solidFill>
                <a:latin typeface="Songti SC" panose="02010600040101010101" pitchFamily="2" charset="-122"/>
                <a:ea typeface="Songti SC" panose="02010600040101010101" pitchFamily="2" charset="-122"/>
              </a:rPr>
              <a:t>2. </a:t>
            </a:r>
            <a:r>
              <a:rPr lang="zh-CN" altLang="en-US">
                <a:solidFill>
                  <a:srgbClr val="FF0066"/>
                </a:solidFill>
                <a:latin typeface="Songti SC" panose="02010600040101010101" pitchFamily="2" charset="-122"/>
                <a:ea typeface="Songti SC" panose="02010600040101010101" pitchFamily="2" charset="-122"/>
              </a:rPr>
              <a:t>图形化简法：</a:t>
            </a:r>
          </a:p>
        </p:txBody>
      </p:sp>
      <p:sp>
        <p:nvSpPr>
          <p:cNvPr id="10" name="Text Box 7">
            <a:extLst>
              <a:ext uri="{FF2B5EF4-FFF2-40B4-BE49-F238E27FC236}">
                <a16:creationId xmlns:a16="http://schemas.microsoft.com/office/drawing/2014/main" id="{CC197A2A-EB8D-9547-3EAD-E33FAFEFCC24}"/>
              </a:ext>
            </a:extLst>
          </p:cNvPr>
          <p:cNvSpPr txBox="1">
            <a:spLocks noChangeArrowheads="1"/>
          </p:cNvSpPr>
          <p:nvPr/>
        </p:nvSpPr>
        <p:spPr bwMode="auto">
          <a:xfrm>
            <a:off x="4268865" y="3948578"/>
            <a:ext cx="6275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a:latin typeface="Songti SC" panose="02010600040101010101" pitchFamily="2" charset="-122"/>
                <a:ea typeface="Songti SC" panose="02010600040101010101" pitchFamily="2" charset="-122"/>
              </a:rPr>
              <a:t>简单、直观，不易出错，有一定的步骤和</a:t>
            </a:r>
          </a:p>
          <a:p>
            <a:pPr eaLnBrk="1" hangingPunct="1"/>
            <a:r>
              <a:rPr lang="zh-CN" altLang="en-US" sz="2400">
                <a:latin typeface="Songti SC" panose="02010600040101010101" pitchFamily="2" charset="-122"/>
                <a:ea typeface="Songti SC" panose="02010600040101010101" pitchFamily="2" charset="-122"/>
              </a:rPr>
              <a:t>方法可循。但是，当函数的变量个数多于</a:t>
            </a:r>
          </a:p>
          <a:p>
            <a:pPr eaLnBrk="1" hangingPunct="1"/>
            <a:r>
              <a:rPr lang="zh-CN" altLang="en-US" sz="2400">
                <a:latin typeface="Songti SC" panose="02010600040101010101" pitchFamily="2" charset="-122"/>
                <a:ea typeface="Songti SC" panose="02010600040101010101" pitchFamily="2" charset="-122"/>
              </a:rPr>
              <a:t>六个时，就失去了优点，没有实用价值。</a:t>
            </a:r>
          </a:p>
        </p:txBody>
      </p:sp>
      <p:sp>
        <p:nvSpPr>
          <p:cNvPr id="11" name="Text Box 8">
            <a:extLst>
              <a:ext uri="{FF2B5EF4-FFF2-40B4-BE49-F238E27FC236}">
                <a16:creationId xmlns:a16="http://schemas.microsoft.com/office/drawing/2014/main" id="{28D555F0-D1A8-8391-08C5-F4127505F089}"/>
              </a:ext>
            </a:extLst>
          </p:cNvPr>
          <p:cNvSpPr txBox="1">
            <a:spLocks noChangeArrowheads="1"/>
          </p:cNvSpPr>
          <p:nvPr/>
        </p:nvSpPr>
        <p:spPr bwMode="auto">
          <a:xfrm>
            <a:off x="2187652" y="5178890"/>
            <a:ext cx="22542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a:solidFill>
                  <a:srgbClr val="0033CC"/>
                </a:solidFill>
                <a:latin typeface="Songti SC" panose="02010600040101010101" pitchFamily="2" charset="-122"/>
                <a:ea typeface="Songti SC" panose="02010600040101010101" pitchFamily="2" charset="-122"/>
              </a:rPr>
              <a:t>    </a:t>
            </a:r>
            <a:r>
              <a:rPr lang="zh-CN" altLang="en-US">
                <a:solidFill>
                  <a:srgbClr val="0033CC"/>
                </a:solidFill>
                <a:latin typeface="Songti SC" panose="02010600040101010101" pitchFamily="2" charset="-122"/>
                <a:ea typeface="Songti SC" panose="02010600040101010101" pitchFamily="2" charset="-122"/>
              </a:rPr>
              <a:t>约束项：</a:t>
            </a:r>
          </a:p>
          <a:p>
            <a:pPr eaLnBrk="1" hangingPunct="1"/>
            <a:r>
              <a:rPr lang="zh-CN" altLang="en-US">
                <a:solidFill>
                  <a:srgbClr val="0033CC"/>
                </a:solidFill>
                <a:latin typeface="Songti SC" panose="02010600040101010101" pitchFamily="2" charset="-122"/>
                <a:ea typeface="Songti SC" panose="02010600040101010101" pitchFamily="2" charset="-122"/>
              </a:rPr>
              <a:t>（无关项）</a:t>
            </a:r>
          </a:p>
        </p:txBody>
      </p:sp>
      <p:sp>
        <p:nvSpPr>
          <p:cNvPr id="12" name="Text Box 9">
            <a:extLst>
              <a:ext uri="{FF2B5EF4-FFF2-40B4-BE49-F238E27FC236}">
                <a16:creationId xmlns:a16="http://schemas.microsoft.com/office/drawing/2014/main" id="{FCDF0F55-8B79-91C4-E98B-153A48C888DC}"/>
              </a:ext>
            </a:extLst>
          </p:cNvPr>
          <p:cNvSpPr txBox="1">
            <a:spLocks noChangeArrowheads="1"/>
          </p:cNvSpPr>
          <p:nvPr/>
        </p:nvSpPr>
        <p:spPr bwMode="auto">
          <a:xfrm>
            <a:off x="4268865" y="5226515"/>
            <a:ext cx="6275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a:latin typeface="Songti SC" panose="02010600040101010101" pitchFamily="2" charset="-122"/>
                <a:ea typeface="Songti SC" panose="02010600040101010101" pitchFamily="2" charset="-122"/>
              </a:rPr>
              <a:t>可以取 </a:t>
            </a:r>
            <a:r>
              <a:rPr lang="en-US" altLang="zh-CN" sz="2400">
                <a:latin typeface="Songti SC" panose="02010600040101010101" pitchFamily="2" charset="-122"/>
                <a:ea typeface="Songti SC" panose="02010600040101010101" pitchFamily="2" charset="-122"/>
              </a:rPr>
              <a:t>0</a:t>
            </a:r>
            <a:r>
              <a:rPr lang="zh-CN" altLang="en-US" sz="2400">
                <a:latin typeface="Songti SC" panose="02010600040101010101" pitchFamily="2" charset="-122"/>
                <a:ea typeface="Songti SC" panose="02010600040101010101" pitchFamily="2" charset="-122"/>
              </a:rPr>
              <a:t>，也可以取 </a:t>
            </a:r>
            <a:r>
              <a:rPr lang="en-US" altLang="zh-CN" sz="2400">
                <a:latin typeface="Songti SC" panose="02010600040101010101" pitchFamily="2" charset="-122"/>
                <a:ea typeface="Songti SC" panose="02010600040101010101" pitchFamily="2" charset="-122"/>
              </a:rPr>
              <a:t>1</a:t>
            </a:r>
            <a:r>
              <a:rPr lang="zh-CN" altLang="en-US" sz="2400">
                <a:latin typeface="Songti SC" panose="02010600040101010101" pitchFamily="2" charset="-122"/>
                <a:ea typeface="Songti SC" panose="02010600040101010101" pitchFamily="2" charset="-122"/>
              </a:rPr>
              <a:t>，它的取值对逻辑函</a:t>
            </a:r>
          </a:p>
          <a:p>
            <a:pPr eaLnBrk="1" hangingPunct="1"/>
            <a:r>
              <a:rPr lang="zh-CN" altLang="en-US" sz="2400">
                <a:latin typeface="Songti SC" panose="02010600040101010101" pitchFamily="2" charset="-122"/>
                <a:ea typeface="Songti SC" panose="02010600040101010101" pitchFamily="2" charset="-122"/>
              </a:rPr>
              <a:t>数值没有影响，应充分利用这一特点化简</a:t>
            </a:r>
          </a:p>
          <a:p>
            <a:pPr eaLnBrk="1" hangingPunct="1"/>
            <a:r>
              <a:rPr lang="zh-CN" altLang="en-US" sz="2400">
                <a:latin typeface="Songti SC" panose="02010600040101010101" pitchFamily="2" charset="-122"/>
                <a:ea typeface="Songti SC" panose="02010600040101010101" pitchFamily="2" charset="-122"/>
              </a:rPr>
              <a:t>逻辑函数，以得到更为满意的化简结果。</a:t>
            </a:r>
          </a:p>
        </p:txBody>
      </p:sp>
      <p:sp>
        <p:nvSpPr>
          <p:cNvPr id="2" name="灯片编号占位符 1">
            <a:extLst>
              <a:ext uri="{FF2B5EF4-FFF2-40B4-BE49-F238E27FC236}">
                <a16:creationId xmlns:a16="http://schemas.microsoft.com/office/drawing/2014/main" id="{6A87C2E9-C3E2-6652-89DF-FDA4769C2896}"/>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/90</a:t>
            </a:r>
            <a:endParaRPr kumimoji="1" lang="zh-CN" altLang="en-US" dirty="0"/>
          </a:p>
        </p:txBody>
      </p:sp>
    </p:spTree>
    <p:extLst>
      <p:ext uri="{BB962C8B-B14F-4D97-AF65-F5344CB8AC3E}">
        <p14:creationId xmlns:p14="http://schemas.microsoft.com/office/powerpoint/2010/main" val="42058565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小结</a:t>
            </a:r>
          </a:p>
        </p:txBody>
      </p:sp>
      <p:sp>
        <p:nvSpPr>
          <p:cNvPr id="23" name="文本框 22">
            <a:extLst>
              <a:ext uri="{FF2B5EF4-FFF2-40B4-BE49-F238E27FC236}">
                <a16:creationId xmlns:a16="http://schemas.microsoft.com/office/drawing/2014/main" id="{BEA27B12-1DB7-C36B-84E1-B9572DBD8CE9}"/>
              </a:ext>
            </a:extLst>
          </p:cNvPr>
          <p:cNvSpPr txBox="1"/>
          <p:nvPr/>
        </p:nvSpPr>
        <p:spPr>
          <a:xfrm>
            <a:off x="0" y="968123"/>
            <a:ext cx="12192000" cy="563167"/>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逻辑函数常用的表示方法</a:t>
            </a:r>
            <a:endParaRPr kumimoji="1" lang="en-US" altLang="zh-CN" sz="2800" dirty="0">
              <a:latin typeface="Myriad Pro" panose="020B0503030403020204" pitchFamily="34" charset="0"/>
              <a:ea typeface="Songti SC" panose="02010600040101010101" pitchFamily="2" charset="-122"/>
            </a:endParaRPr>
          </a:p>
        </p:txBody>
      </p:sp>
      <p:sp>
        <p:nvSpPr>
          <p:cNvPr id="13" name="Text Box 3">
            <a:extLst>
              <a:ext uri="{FF2B5EF4-FFF2-40B4-BE49-F238E27FC236}">
                <a16:creationId xmlns:a16="http://schemas.microsoft.com/office/drawing/2014/main" id="{9DF7A5B4-561F-9AFF-F24B-12BB7320DAAF}"/>
              </a:ext>
            </a:extLst>
          </p:cNvPr>
          <p:cNvSpPr txBox="1">
            <a:spLocks noChangeArrowheads="1"/>
          </p:cNvSpPr>
          <p:nvPr/>
        </p:nvSpPr>
        <p:spPr bwMode="auto">
          <a:xfrm>
            <a:off x="2128044" y="2443149"/>
            <a:ext cx="79359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dirty="0">
                <a:solidFill>
                  <a:srgbClr val="FF0066"/>
                </a:solidFill>
              </a:rPr>
              <a:t>真值表、卡诺图、函数式、逻辑图和波形图。</a:t>
            </a:r>
          </a:p>
        </p:txBody>
      </p:sp>
      <p:sp>
        <p:nvSpPr>
          <p:cNvPr id="14" name="Text Box 4">
            <a:extLst>
              <a:ext uri="{FF2B5EF4-FFF2-40B4-BE49-F238E27FC236}">
                <a16:creationId xmlns:a16="http://schemas.microsoft.com/office/drawing/2014/main" id="{D42F269E-4E18-661A-27B1-B077CA6B220D}"/>
              </a:ext>
            </a:extLst>
          </p:cNvPr>
          <p:cNvSpPr txBox="1">
            <a:spLocks noChangeArrowheads="1"/>
          </p:cNvSpPr>
          <p:nvPr/>
        </p:nvSpPr>
        <p:spPr bwMode="auto">
          <a:xfrm>
            <a:off x="1562110" y="3429000"/>
            <a:ext cx="9067780" cy="1807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dirty="0"/>
              <a:t>它们各有特点，但本质相同，可以相互转换</a:t>
            </a:r>
            <a:endParaRPr lang="en-US" altLang="zh-CN" dirty="0"/>
          </a:p>
          <a:p>
            <a:pPr marL="457200" indent="-457200" eaLnBrk="1" hangingPunct="1">
              <a:lnSpc>
                <a:spcPct val="125000"/>
              </a:lnSpc>
              <a:spcBef>
                <a:spcPts val="1200"/>
              </a:spcBef>
              <a:buFont typeface="標楷體" panose="02010601000101010101" pitchFamily="2" charset="-120"/>
              <a:buChar char="•"/>
            </a:pPr>
            <a:r>
              <a:rPr lang="zh-CN" altLang="en-US" dirty="0"/>
              <a:t>尤其是由</a:t>
            </a:r>
            <a:r>
              <a:rPr lang="zh-CN" altLang="en-US" dirty="0">
                <a:solidFill>
                  <a:srgbClr val="0033CC"/>
                </a:solidFill>
              </a:rPr>
              <a:t>真值表 → 逻辑图 </a:t>
            </a:r>
            <a:r>
              <a:rPr lang="zh-CN" altLang="en-US" dirty="0"/>
              <a:t>和</a:t>
            </a:r>
            <a:r>
              <a:rPr lang="zh-CN" altLang="en-US" dirty="0">
                <a:solidFill>
                  <a:srgbClr val="0033CC"/>
                </a:solidFill>
              </a:rPr>
              <a:t> 逻辑图 → 真值表</a:t>
            </a:r>
            <a:r>
              <a:rPr lang="zh-CN" altLang="en-US" dirty="0"/>
              <a:t>，</a:t>
            </a:r>
            <a:r>
              <a:rPr lang="zh-CN" altLang="en-US" dirty="0">
                <a:solidFill>
                  <a:srgbClr val="0033CC"/>
                </a:solidFill>
              </a:rPr>
              <a:t> </a:t>
            </a:r>
            <a:r>
              <a:rPr lang="zh-CN" altLang="en-US" dirty="0"/>
              <a:t>在逻辑电路的分析和设计中经常用到，必须熟练掌握</a:t>
            </a:r>
          </a:p>
        </p:txBody>
      </p:sp>
      <p:sp>
        <p:nvSpPr>
          <p:cNvPr id="2" name="灯片编号占位符 1">
            <a:extLst>
              <a:ext uri="{FF2B5EF4-FFF2-40B4-BE49-F238E27FC236}">
                <a16:creationId xmlns:a16="http://schemas.microsoft.com/office/drawing/2014/main" id="{1A88C029-FD02-883D-6D12-C9119C92BB36}"/>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/90</a:t>
            </a:r>
            <a:endParaRPr kumimoji="1" lang="zh-CN" altLang="en-US" dirty="0"/>
          </a:p>
        </p:txBody>
      </p:sp>
    </p:spTree>
    <p:extLst>
      <p:ext uri="{BB962C8B-B14F-4D97-AF65-F5344CB8AC3E}">
        <p14:creationId xmlns:p14="http://schemas.microsoft.com/office/powerpoint/2010/main" val="9760090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第二章 作业</a:t>
            </a:r>
          </a:p>
        </p:txBody>
      </p:sp>
      <p:sp>
        <p:nvSpPr>
          <p:cNvPr id="7" name="文本框 6">
            <a:extLst>
              <a:ext uri="{FF2B5EF4-FFF2-40B4-BE49-F238E27FC236}">
                <a16:creationId xmlns:a16="http://schemas.microsoft.com/office/drawing/2014/main" id="{14D8CE12-449F-CD07-8E6E-1B9F05EA0702}"/>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8" name="Text Box 4">
            <a:extLst>
              <a:ext uri="{FF2B5EF4-FFF2-40B4-BE49-F238E27FC236}">
                <a16:creationId xmlns:a16="http://schemas.microsoft.com/office/drawing/2014/main" id="{29AB28D2-CDA8-2033-3D77-E020792BB5E7}"/>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1.8,</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1.9,</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1.15,</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1.16</a:t>
            </a:r>
          </a:p>
        </p:txBody>
      </p:sp>
      <p:sp>
        <p:nvSpPr>
          <p:cNvPr id="2" name="灯片编号占位符 1">
            <a:extLst>
              <a:ext uri="{FF2B5EF4-FFF2-40B4-BE49-F238E27FC236}">
                <a16:creationId xmlns:a16="http://schemas.microsoft.com/office/drawing/2014/main" id="{47BB4209-0714-72F2-575E-4A2B5F4AEE9D}"/>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/90</a:t>
            </a:r>
            <a:endParaRPr kumimoji="1" lang="zh-CN" altLang="en-US" dirty="0"/>
          </a:p>
        </p:txBody>
      </p:sp>
    </p:spTree>
    <p:extLst>
      <p:ext uri="{BB962C8B-B14F-4D97-AF65-F5344CB8AC3E}">
        <p14:creationId xmlns:p14="http://schemas.microsoft.com/office/powerpoint/2010/main" val="270025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基本和常用逻辑运算的逻辑符号</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1047441"/>
            <a:ext cx="5731137" cy="5284845"/>
          </a:xfrm>
          <a:prstGeom prst="rect">
            <a:avLst/>
          </a:prstGeom>
          <a:noFill/>
        </p:spPr>
        <p:txBody>
          <a:bodyPr wrap="square" rtlCol="0">
            <a:spAutoFit/>
          </a:bodyPr>
          <a:lstStyle/>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基本和常用逻辑运算的应用十分广泛，是构成各种复杂逻辑运算的基础</a:t>
            </a:r>
            <a:endParaRPr kumimoji="1" lang="en-US" altLang="zh-CN" sz="2800" dirty="0">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有实现这些运算的称之为</a:t>
            </a:r>
            <a:r>
              <a:rPr kumimoji="1" lang="zh-CN" altLang="en-US" sz="2800" dirty="0">
                <a:solidFill>
                  <a:srgbClr val="0000FF"/>
                </a:solidFill>
                <a:latin typeface="Myriad Pro" panose="020B0503030403020204" pitchFamily="34" charset="0"/>
                <a:ea typeface="Songti SC" panose="02010600040101010101" pitchFamily="2" charset="-122"/>
              </a:rPr>
              <a:t>门电路</a:t>
            </a:r>
            <a:r>
              <a:rPr kumimoji="1" lang="zh-CN" altLang="en-US" sz="2800" dirty="0">
                <a:latin typeface="Myriad Pro" panose="020B0503030403020204" pitchFamily="34" charset="0"/>
                <a:ea typeface="Songti SC" panose="02010600040101010101" pitchFamily="2" charset="-122"/>
              </a:rPr>
              <a:t>的逻辑电路存在，是组成各种数字电路的基本单元</a:t>
            </a:r>
            <a:endParaRPr kumimoji="1" lang="en-US" altLang="zh-CN" sz="2800" dirty="0">
              <a:latin typeface="Myriad Pro" panose="020B0503030403020204" pitchFamily="34" charset="0"/>
              <a:ea typeface="Songti SC" panose="02010600040101010101" pitchFamily="2" charset="-122"/>
            </a:endParaRPr>
          </a:p>
          <a:p>
            <a:pPr marL="342900" indent="-342900">
              <a:lnSpc>
                <a:spcPct val="114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由美国国家标准协会（</a:t>
            </a:r>
            <a:r>
              <a:rPr kumimoji="1" lang="en-US" altLang="zh-CN" sz="2800" dirty="0">
                <a:latin typeface="Myriad Pro" panose="020B0503030403020204" pitchFamily="34" charset="0"/>
                <a:ea typeface="Songti SC" panose="02010600040101010101" pitchFamily="2" charset="-122"/>
              </a:rPr>
              <a:t>ANSI</a:t>
            </a:r>
            <a:r>
              <a:rPr kumimoji="1" lang="zh-CN" altLang="en-US" sz="2800" dirty="0">
                <a:latin typeface="Myriad Pro" panose="020B0503030403020204" pitchFamily="34" charset="0"/>
                <a:ea typeface="Songti SC" panose="02010600040101010101" pitchFamily="2" charset="-122"/>
              </a:rPr>
              <a:t>）和电气与电子工程师协会（</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）于</a:t>
            </a:r>
            <a:r>
              <a:rPr kumimoji="1" lang="en-US" altLang="zh-CN" sz="2800" dirty="0">
                <a:latin typeface="Myriad Pro" panose="020B0503030403020204" pitchFamily="34" charset="0"/>
                <a:ea typeface="Songti SC" panose="02010600040101010101" pitchFamily="2" charset="-122"/>
              </a:rPr>
              <a:t>1984</a:t>
            </a:r>
            <a:r>
              <a:rPr kumimoji="1" lang="zh-CN" altLang="en-US" sz="2800" dirty="0">
                <a:latin typeface="Myriad Pro" panose="020B0503030403020204" pitchFamily="34" charset="0"/>
                <a:ea typeface="Songti SC" panose="02010600040101010101" pitchFamily="2" charset="-122"/>
              </a:rPr>
              <a:t>年制定，于</a:t>
            </a:r>
            <a:r>
              <a:rPr kumimoji="1" lang="en-US" altLang="zh-CN" sz="2800" dirty="0">
                <a:latin typeface="Myriad Pro" panose="020B0503030403020204" pitchFamily="34" charset="0"/>
                <a:ea typeface="Songti SC" panose="02010600040101010101" pitchFamily="2" charset="-122"/>
              </a:rPr>
              <a:t>1991</a:t>
            </a:r>
            <a:r>
              <a:rPr kumimoji="1" lang="zh-CN" altLang="en-US" sz="2800" dirty="0">
                <a:latin typeface="Myriad Pro" panose="020B0503030403020204" pitchFamily="34" charset="0"/>
                <a:ea typeface="Songti SC" panose="02010600040101010101" pitchFamily="2" charset="-122"/>
              </a:rPr>
              <a:t>年进行补充和修订</a:t>
            </a:r>
            <a:endParaRPr kumimoji="1" lang="en-US" altLang="zh-CN" sz="2800" dirty="0">
              <a:latin typeface="Myriad Pro" panose="020B0503030403020204" pitchFamily="34" charset="0"/>
              <a:ea typeface="Songti SC" panose="02010600040101010101" pitchFamily="2" charset="-122"/>
            </a:endParaRPr>
          </a:p>
        </p:txBody>
      </p:sp>
      <p:pic>
        <p:nvPicPr>
          <p:cNvPr id="6" name="图片 5">
            <a:extLst>
              <a:ext uri="{FF2B5EF4-FFF2-40B4-BE49-F238E27FC236}">
                <a16:creationId xmlns:a16="http://schemas.microsoft.com/office/drawing/2014/main" id="{FF84159F-245E-1D4E-8BFE-B8496B28EFA1}"/>
              </a:ext>
            </a:extLst>
          </p:cNvPr>
          <p:cNvPicPr>
            <a:picLocks noChangeAspect="1"/>
          </p:cNvPicPr>
          <p:nvPr/>
        </p:nvPicPr>
        <p:blipFill>
          <a:blip r:embed="rId2"/>
          <a:srcRect/>
          <a:stretch/>
        </p:blipFill>
        <p:spPr>
          <a:xfrm>
            <a:off x="6057175" y="619433"/>
            <a:ext cx="6117596" cy="6238566"/>
          </a:xfrm>
          <a:prstGeom prst="rect">
            <a:avLst/>
          </a:prstGeom>
        </p:spPr>
      </p:pic>
      <p:sp>
        <p:nvSpPr>
          <p:cNvPr id="2" name="灯片编号占位符 1">
            <a:extLst>
              <a:ext uri="{FF2B5EF4-FFF2-40B4-BE49-F238E27FC236}">
                <a16:creationId xmlns:a16="http://schemas.microsoft.com/office/drawing/2014/main" id="{4012EA9E-239C-675B-504C-190E34BA5B04}"/>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/90</a:t>
            </a:r>
            <a:endParaRPr kumimoji="1" lang="zh-CN" altLang="en-US" dirty="0"/>
          </a:p>
        </p:txBody>
      </p:sp>
    </p:spTree>
    <p:extLst>
      <p:ext uri="{BB962C8B-B14F-4D97-AF65-F5344CB8AC3E}">
        <p14:creationId xmlns:p14="http://schemas.microsoft.com/office/powerpoint/2010/main" val="550797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CB6C2904-5036-68F6-8409-80B944C0C389}"/>
              </a:ext>
            </a:extLst>
          </p:cNvPr>
          <p:cNvSpPr>
            <a:spLocks noGrp="1"/>
          </p:cNvSpPr>
          <p:nvPr>
            <p:ph type="sldNum" sz="quarter" idx="12"/>
          </p:nvPr>
        </p:nvSpPr>
        <p:spPr/>
        <p:txBody>
          <a:bodyPr/>
          <a:lstStyle/>
          <a:p>
            <a:fld id="{392CBAA0-59E6-204E-8F03-85E5040D48B8}" type="slidenum">
              <a:rPr kumimoji="1" lang="zh-CN" altLang="en-US" smtClean="0"/>
              <a:t>90</a:t>
            </a:fld>
            <a:r>
              <a:rPr kumimoji="1" lang="en-US" altLang="zh-CN"/>
              <a:t>/90</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28958</TotalTime>
  <Words>9714</Words>
  <Application>Microsoft Macintosh PowerPoint</Application>
  <PresentationFormat>宽屏</PresentationFormat>
  <Paragraphs>1635</Paragraphs>
  <Slides>90</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90</vt:i4>
      </vt:variant>
    </vt:vector>
  </HeadingPairs>
  <TitlesOfParts>
    <vt:vector size="103" baseType="lpstr">
      <vt:lpstr>等线</vt:lpstr>
      <vt:lpstr>等线 Light</vt:lpstr>
      <vt:lpstr>KaiTi</vt:lpstr>
      <vt:lpstr>系统字体常规体</vt:lpstr>
      <vt:lpstr>標楷體</vt:lpstr>
      <vt:lpstr>Myriad Pro</vt:lpstr>
      <vt:lpstr>Songti SC</vt:lpstr>
      <vt:lpstr>Arial</vt:lpstr>
      <vt:lpstr>Cambria Math</vt:lpstr>
      <vt:lpstr>Franklin Gothic Medium</vt:lpstr>
      <vt:lpstr>Lucida Grande</vt:lpstr>
      <vt:lpstr>Times New Roman</vt:lpstr>
      <vt:lpstr>Office 主题​​</vt:lpstr>
      <vt:lpstr>PowerPoint 演示文稿</vt:lpstr>
      <vt:lpstr>第二章   数字逻辑基础</vt:lpstr>
      <vt:lpstr>1.1 基本和常用逻辑运算 </vt:lpstr>
      <vt:lpstr>1.1 基本和常用逻辑运算 </vt:lpstr>
      <vt:lpstr>1.1 基本和常用逻辑运算 </vt:lpstr>
      <vt:lpstr>基本逻辑运算</vt:lpstr>
      <vt:lpstr>逻辑变量与逻辑函数</vt:lpstr>
      <vt:lpstr>常见的逻辑运算</vt:lpstr>
      <vt:lpstr>基本和常用逻辑运算的逻辑符号</vt:lpstr>
      <vt:lpstr>第二章   数字逻辑基础</vt:lpstr>
      <vt:lpstr>公式和定理</vt:lpstr>
      <vt:lpstr>公式和定理</vt:lpstr>
      <vt:lpstr>公式和定理</vt:lpstr>
      <vt:lpstr>公式和定理</vt:lpstr>
      <vt:lpstr>公式和定理</vt:lpstr>
      <vt:lpstr>公式和定理</vt:lpstr>
      <vt:lpstr>公式和定理</vt:lpstr>
      <vt:lpstr>公式和定理</vt:lpstr>
      <vt:lpstr>公式和定理</vt:lpstr>
      <vt:lpstr>公式和定理</vt:lpstr>
      <vt:lpstr>若干常用公式</vt:lpstr>
      <vt:lpstr>第二章   数字逻辑基础</vt:lpstr>
      <vt:lpstr>2.1 逻辑函数的化简方法</vt:lpstr>
      <vt:lpstr>逻辑函数的标准与或式和最简式</vt:lpstr>
      <vt:lpstr>最小项的概念</vt:lpstr>
      <vt:lpstr>最小项的概念</vt:lpstr>
      <vt:lpstr>最小项的性质</vt:lpstr>
      <vt:lpstr>最小项是组成逻辑函数的基本单元</vt:lpstr>
      <vt:lpstr>最小项是组成逻辑函数的基本单元</vt:lpstr>
      <vt:lpstr>最小项是组成逻辑函数的基本单元</vt:lpstr>
      <vt:lpstr>最小项的编号</vt:lpstr>
      <vt:lpstr>逻辑函数的最简表达式</vt:lpstr>
      <vt:lpstr>逻辑函数的最简表达式</vt:lpstr>
      <vt:lpstr>逻辑函数的最简表达式：1. 最简与或式</vt:lpstr>
      <vt:lpstr>逻辑函数的最简表达式：2. 最简与非-与非式</vt:lpstr>
      <vt:lpstr>逻辑函数的最简表达式：3. 最简或与式</vt:lpstr>
      <vt:lpstr>逻辑函数的最简表达式：4. 最简或非-或非式</vt:lpstr>
      <vt:lpstr>逻辑函数的最简表达式：5. 最简与或非式</vt:lpstr>
      <vt:lpstr>第二章   数字逻辑基础</vt:lpstr>
      <vt:lpstr>2.2 逻辑函数的公式化简法</vt:lpstr>
      <vt:lpstr>2.2 逻辑函数的公式化简法：1. 并项法</vt:lpstr>
      <vt:lpstr>2.2 逻辑函数的公式化简法：2. 吸收法</vt:lpstr>
      <vt:lpstr>2.2 逻辑函数的公式化简法：3. 消去法</vt:lpstr>
      <vt:lpstr>2.2 逻辑函数的公式化简法：4. 配项消项法</vt:lpstr>
      <vt:lpstr>2.2 逻辑函数的公式化简法：4. 配项消项法</vt:lpstr>
      <vt:lpstr>第二章   数字逻辑基础</vt:lpstr>
      <vt:lpstr>2.3 逻辑函数的图形化简法</vt:lpstr>
      <vt:lpstr>变量卡诺图的画法</vt:lpstr>
      <vt:lpstr>变量卡诺图的画法</vt:lpstr>
      <vt:lpstr>变量卡诺图的特点</vt:lpstr>
      <vt:lpstr>变量卡诺图的特点</vt:lpstr>
      <vt:lpstr>变量卡诺图中最小项合并的规律</vt:lpstr>
      <vt:lpstr>变量卡诺图中最小项合并的规律</vt:lpstr>
      <vt:lpstr>逻辑函数的卡诺图</vt:lpstr>
      <vt:lpstr>逻辑函数卡诺图的特点</vt:lpstr>
      <vt:lpstr>用卡诺图化简逻辑函数</vt:lpstr>
      <vt:lpstr>用卡诺图化简逻辑函数</vt:lpstr>
      <vt:lpstr>第二章   数字逻辑基础</vt:lpstr>
      <vt:lpstr>2.4 具有约束的逻辑函数的化简</vt:lpstr>
      <vt:lpstr>2.4 具有约束的逻辑函数的化简</vt:lpstr>
      <vt:lpstr>约束项与约束条件</vt:lpstr>
      <vt:lpstr>约束条件的表示方法</vt:lpstr>
      <vt:lpstr>具有约束的逻辑函数的化简</vt:lpstr>
      <vt:lpstr>具有约束的逻辑函数的化简</vt:lpstr>
      <vt:lpstr>变量互相排斥的逻辑函数的化简</vt:lpstr>
      <vt:lpstr>变量互相排斥的逻辑函数的化简</vt:lpstr>
      <vt:lpstr>带约束的逻辑函数的化简举例</vt:lpstr>
      <vt:lpstr>第二章   数字逻辑基础</vt:lpstr>
      <vt:lpstr>3.1 几种表示逻辑函数的方法</vt:lpstr>
      <vt:lpstr>3.1 几种表示逻辑函数的方法</vt:lpstr>
      <vt:lpstr>3.1 几种表示逻辑函数的方法</vt:lpstr>
      <vt:lpstr>3.1 几种表示逻辑函数的方法</vt:lpstr>
      <vt:lpstr>3.1 几种表示逻辑函数的方法</vt:lpstr>
      <vt:lpstr>3.1 几种表示逻辑函数的方法</vt:lpstr>
      <vt:lpstr>3.1 几种表示逻辑函数的方法</vt:lpstr>
      <vt:lpstr>第二章   数字逻辑基础</vt:lpstr>
      <vt:lpstr>3.2 几种表示方法之间的转换</vt:lpstr>
      <vt:lpstr>由真值表到逻辑图的转换</vt:lpstr>
      <vt:lpstr>由真值表到逻辑图的转换</vt:lpstr>
      <vt:lpstr>由真值表到逻辑图的转换</vt:lpstr>
      <vt:lpstr>由逻辑图到真值表的转换</vt:lpstr>
      <vt:lpstr>由逻辑图到真值表的转换</vt:lpstr>
      <vt:lpstr>第二章   数字逻辑基础</vt:lpstr>
      <vt:lpstr>3.3 用Multisim进行逻辑函数的化简与变换</vt:lpstr>
      <vt:lpstr>3.3 用Multisim进行逻辑函数的化简与变换</vt:lpstr>
      <vt:lpstr>第二章 小结</vt:lpstr>
      <vt:lpstr>第二章 小结</vt:lpstr>
      <vt:lpstr>第二章 小结</vt:lpstr>
      <vt:lpstr>第二章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zwang</cp:lastModifiedBy>
  <cp:revision>737</cp:revision>
  <cp:lastPrinted>2023-02-03T13:10:35Z</cp:lastPrinted>
  <dcterms:created xsi:type="dcterms:W3CDTF">2022-05-23T00:45:00Z</dcterms:created>
  <dcterms:modified xsi:type="dcterms:W3CDTF">2024-03-03T07:00:17Z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